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85" r:id="rId2"/>
    <p:sldId id="268" r:id="rId3"/>
    <p:sldId id="286" r:id="rId4"/>
    <p:sldId id="279" r:id="rId5"/>
    <p:sldId id="287" r:id="rId6"/>
    <p:sldId id="288" r:id="rId7"/>
    <p:sldId id="289" r:id="rId8"/>
    <p:sldId id="290" r:id="rId9"/>
    <p:sldId id="291" r:id="rId10"/>
    <p:sldId id="293" r:id="rId11"/>
    <p:sldId id="294" r:id="rId12"/>
    <p:sldId id="295" r:id="rId13"/>
    <p:sldId id="292" r:id="rId14"/>
    <p:sldId id="283" r:id="rId15"/>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e Baillie" initials="SB" lastIdx="6" clrIdx="0">
    <p:extLst>
      <p:ext uri="{19B8F6BF-5375-455C-9EA6-DF929625EA0E}">
        <p15:presenceInfo xmlns:p15="http://schemas.microsoft.com/office/powerpoint/2012/main" userId="Sophie Baill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D400"/>
    <a:srgbClr val="2540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5" autoAdjust="0"/>
    <p:restoredTop sz="93325" autoAdjust="0"/>
  </p:normalViewPr>
  <p:slideViewPr>
    <p:cSldViewPr snapToGrid="0" snapToObjects="1">
      <p:cViewPr varScale="1">
        <p:scale>
          <a:sx n="142" d="100"/>
          <a:sy n="142" d="100"/>
        </p:scale>
        <p:origin x="510"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77" name="Shape 7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42423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6244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40633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ED1240-B247-4B91-A47F-D973D818BA9B}"/>
              </a:ext>
            </a:extLst>
          </p:cNvPr>
          <p:cNvSpPr/>
          <p:nvPr userDrawn="1"/>
        </p:nvSpPr>
        <p:spPr>
          <a:xfrm>
            <a:off x="0" y="1366826"/>
            <a:ext cx="9144001" cy="461663"/>
          </a:xfrm>
          <a:prstGeom prst="rect">
            <a:avLst/>
          </a:prstGeom>
          <a:solidFill>
            <a:schemeClr val="accent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234F012C-EB4F-C148-94D7-D181FDB8805F}"/>
              </a:ext>
            </a:extLst>
          </p:cNvPr>
          <p:cNvSpPr/>
          <p:nvPr userDrawn="1"/>
        </p:nvSpPr>
        <p:spPr>
          <a:xfrm>
            <a:off x="-1" y="919066"/>
            <a:ext cx="9144000" cy="553996"/>
          </a:xfrm>
          <a:prstGeom prst="rect">
            <a:avLst/>
          </a:prstGeom>
          <a:solidFill>
            <a:schemeClr val="accent5"/>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15" name="Title Text">
            <a:extLst>
              <a:ext uri="{FF2B5EF4-FFF2-40B4-BE49-F238E27FC236}">
                <a16:creationId xmlns:a16="http://schemas.microsoft.com/office/drawing/2014/main" id="{2B6529E7-E4A1-8043-A7B0-F56FB5E82DE6}"/>
              </a:ext>
            </a:extLst>
          </p:cNvPr>
          <p:cNvSpPr txBox="1">
            <a:spLocks noGrp="1"/>
          </p:cNvSpPr>
          <p:nvPr>
            <p:ph type="title"/>
          </p:nvPr>
        </p:nvSpPr>
        <p:spPr>
          <a:xfrm>
            <a:off x="727178" y="939040"/>
            <a:ext cx="7689645" cy="414389"/>
          </a:xfrm>
          <a:prstGeom prst="rect">
            <a:avLst/>
          </a:prstGeom>
        </p:spPr>
        <p:txBody>
          <a:bodyPr>
            <a:noAutofit/>
          </a:bodyPr>
          <a:lstStyle>
            <a:lvl1pPr algn="l">
              <a:defRPr sz="2800">
                <a:solidFill>
                  <a:schemeClr val="bg1"/>
                </a:solidFill>
              </a:defRPr>
            </a:lvl1pPr>
          </a:lstStyle>
          <a:p>
            <a:r>
              <a:rPr lang="en-US" dirty="0"/>
              <a:t>Click to edit Master title style</a:t>
            </a:r>
            <a:endParaRPr dirty="0"/>
          </a:p>
        </p:txBody>
      </p:sp>
      <p:sp>
        <p:nvSpPr>
          <p:cNvPr id="16" name="Text Placeholder 2">
            <a:extLst>
              <a:ext uri="{FF2B5EF4-FFF2-40B4-BE49-F238E27FC236}">
                <a16:creationId xmlns:a16="http://schemas.microsoft.com/office/drawing/2014/main" id="{0F7C80FF-AA7B-E64B-B2E8-0BCB2CE1DFBD}"/>
              </a:ext>
            </a:extLst>
          </p:cNvPr>
          <p:cNvSpPr>
            <a:spLocks noGrp="1"/>
          </p:cNvSpPr>
          <p:nvPr>
            <p:ph type="body" sz="quarter" idx="10" hasCustomPrompt="1"/>
          </p:nvPr>
        </p:nvSpPr>
        <p:spPr>
          <a:xfrm>
            <a:off x="727665" y="1982481"/>
            <a:ext cx="7688670" cy="2710156"/>
          </a:xfrm>
          <a:prstGeom prst="rect">
            <a:avLst/>
          </a:prstGeom>
        </p:spPr>
        <p:txBody>
          <a:bodyPr/>
          <a:lstStyle>
            <a:lvl1pPr marL="192872" marR="0" indent="-192872" algn="l" defTabSz="514325" rtl="0" eaLnBrk="1" fontAlgn="auto" latinLnBrk="0" hangingPunct="1">
              <a:lnSpc>
                <a:spcPct val="100000"/>
              </a:lnSpc>
              <a:spcBef>
                <a:spcPts val="394"/>
              </a:spcBef>
              <a:spcAft>
                <a:spcPts val="0"/>
              </a:spcAft>
              <a:buClr>
                <a:schemeClr val="accent4"/>
              </a:buClr>
              <a:buSzPct val="100000"/>
              <a:buFont typeface="Arial" panose="020B0604020202020204" pitchFamily="34" charset="0"/>
              <a:buChar char="•"/>
              <a:tabLst/>
              <a:defRPr b="0">
                <a:solidFill>
                  <a:srgbClr val="00206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 </a:t>
            </a:r>
          </a:p>
        </p:txBody>
      </p:sp>
      <p:sp>
        <p:nvSpPr>
          <p:cNvPr id="18" name="Subtitle 4">
            <a:extLst>
              <a:ext uri="{FF2B5EF4-FFF2-40B4-BE49-F238E27FC236}">
                <a16:creationId xmlns:a16="http://schemas.microsoft.com/office/drawing/2014/main" id="{BC160944-C307-4CA8-8652-85D5F9640346}"/>
              </a:ext>
            </a:extLst>
          </p:cNvPr>
          <p:cNvSpPr txBox="1">
            <a:spLocks noGrp="1"/>
          </p:cNvSpPr>
          <p:nvPr>
            <p:ph type="subTitle" sz="half" idx="1"/>
          </p:nvPr>
        </p:nvSpPr>
        <p:spPr>
          <a:xfrm>
            <a:off x="727179" y="1421784"/>
            <a:ext cx="8165996" cy="334875"/>
          </a:xfrm>
          <a:prstGeom prst="rect">
            <a:avLst/>
          </a:prstGeom>
        </p:spPr>
        <p:txBody>
          <a:bodyPr/>
          <a:lstStyle>
            <a:lvl1pPr marL="0" indent="0" algn="l">
              <a:buNone/>
              <a:defRPr sz="2400" b="0">
                <a:solidFill>
                  <a:schemeClr val="accent3"/>
                </a:solidFill>
              </a:defRPr>
            </a:lvl1pPr>
          </a:lstStyle>
          <a:p>
            <a:r>
              <a:rPr lang="en-US" dirty="0"/>
              <a:t>Click to edit Master subtitle style</a:t>
            </a:r>
            <a:endParaRPr dirty="0"/>
          </a:p>
        </p:txBody>
      </p:sp>
    </p:spTree>
    <p:extLst>
      <p:ext uri="{BB962C8B-B14F-4D97-AF65-F5344CB8AC3E}">
        <p14:creationId xmlns:p14="http://schemas.microsoft.com/office/powerpoint/2010/main" val="305483900"/>
      </p:ext>
    </p:extLst>
  </p:cSld>
  <p:clrMapOvr>
    <a:masterClrMapping/>
  </p:clrMapOvr>
  <p:transition spd="med"/>
  <p:extLst>
    <p:ext uri="{DCECCB84-F9BA-43D5-87BE-67443E8EF086}">
      <p15:sldGuideLst xmlns:p15="http://schemas.microsoft.com/office/powerpoint/2012/main">
        <p15:guide id="1" pos="52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 Image Layout">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D980FE4B-78F2-4282-BDC8-00605CC33E51}"/>
              </a:ext>
            </a:extLst>
          </p:cNvPr>
          <p:cNvSpPr>
            <a:spLocks noGrp="1"/>
          </p:cNvSpPr>
          <p:nvPr>
            <p:ph type="body" sz="quarter" idx="10" hasCustomPrompt="1"/>
          </p:nvPr>
        </p:nvSpPr>
        <p:spPr>
          <a:xfrm>
            <a:off x="3503919" y="1982481"/>
            <a:ext cx="5389255" cy="2710156"/>
          </a:xfrm>
          <a:prstGeom prst="rect">
            <a:avLst/>
          </a:prstGeom>
        </p:spPr>
        <p:txBody>
          <a:bodyPr/>
          <a:lstStyle>
            <a:lvl1pPr marL="192872" marR="0" indent="-192872" algn="l" defTabSz="514325" rtl="0" eaLnBrk="1" fontAlgn="auto" latinLnBrk="0" hangingPunct="1">
              <a:lnSpc>
                <a:spcPct val="100000"/>
              </a:lnSpc>
              <a:spcBef>
                <a:spcPts val="394"/>
              </a:spcBef>
              <a:spcAft>
                <a:spcPts val="0"/>
              </a:spcAft>
              <a:buClr>
                <a:schemeClr val="accent4"/>
              </a:buClr>
              <a:buSzPct val="100000"/>
              <a:buFont typeface="Arial" panose="020B0604020202020204" pitchFamily="34" charset="0"/>
              <a:buChar char="•"/>
              <a:tabLst/>
              <a:defRPr b="0">
                <a:solidFill>
                  <a:srgbClr val="00206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 </a:t>
            </a:r>
          </a:p>
        </p:txBody>
      </p:sp>
      <p:sp>
        <p:nvSpPr>
          <p:cNvPr id="13" name="Rectangle 12">
            <a:extLst>
              <a:ext uri="{FF2B5EF4-FFF2-40B4-BE49-F238E27FC236}">
                <a16:creationId xmlns:a16="http://schemas.microsoft.com/office/drawing/2014/main" id="{A4C9DD35-773E-446F-9A4F-76DC270F1FB0}"/>
              </a:ext>
            </a:extLst>
          </p:cNvPr>
          <p:cNvSpPr/>
          <p:nvPr userDrawn="1"/>
        </p:nvSpPr>
        <p:spPr>
          <a:xfrm>
            <a:off x="0" y="1366826"/>
            <a:ext cx="9144001" cy="461663"/>
          </a:xfrm>
          <a:prstGeom prst="rect">
            <a:avLst/>
          </a:prstGeom>
          <a:solidFill>
            <a:schemeClr val="accent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mj-lt"/>
              <a:ea typeface="+mj-ea"/>
              <a:cs typeface="+mj-cs"/>
              <a:sym typeface="Calibri"/>
            </a:endParaRPr>
          </a:p>
        </p:txBody>
      </p:sp>
      <p:sp>
        <p:nvSpPr>
          <p:cNvPr id="14" name="Rectangle 13">
            <a:extLst>
              <a:ext uri="{FF2B5EF4-FFF2-40B4-BE49-F238E27FC236}">
                <a16:creationId xmlns:a16="http://schemas.microsoft.com/office/drawing/2014/main" id="{792C87A2-DE85-46F5-9A6B-EE1B4D80597A}"/>
              </a:ext>
            </a:extLst>
          </p:cNvPr>
          <p:cNvSpPr/>
          <p:nvPr userDrawn="1"/>
        </p:nvSpPr>
        <p:spPr>
          <a:xfrm>
            <a:off x="-1" y="919066"/>
            <a:ext cx="9144000" cy="553996"/>
          </a:xfrm>
          <a:prstGeom prst="rect">
            <a:avLst/>
          </a:prstGeom>
          <a:solidFill>
            <a:schemeClr val="accent5"/>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17" name="Title Text">
            <a:extLst>
              <a:ext uri="{FF2B5EF4-FFF2-40B4-BE49-F238E27FC236}">
                <a16:creationId xmlns:a16="http://schemas.microsoft.com/office/drawing/2014/main" id="{51BBB695-E73C-4138-AB72-D761F87AB92F}"/>
              </a:ext>
            </a:extLst>
          </p:cNvPr>
          <p:cNvSpPr txBox="1">
            <a:spLocks noGrp="1"/>
          </p:cNvSpPr>
          <p:nvPr>
            <p:ph type="title"/>
          </p:nvPr>
        </p:nvSpPr>
        <p:spPr>
          <a:xfrm>
            <a:off x="3504019" y="939040"/>
            <a:ext cx="5389156" cy="414389"/>
          </a:xfrm>
          <a:prstGeom prst="rect">
            <a:avLst/>
          </a:prstGeom>
        </p:spPr>
        <p:txBody>
          <a:bodyPr>
            <a:noAutofit/>
          </a:bodyPr>
          <a:lstStyle>
            <a:lvl1pPr algn="l">
              <a:defRPr sz="2800">
                <a:solidFill>
                  <a:schemeClr val="bg1"/>
                </a:solidFill>
              </a:defRPr>
            </a:lvl1pPr>
          </a:lstStyle>
          <a:p>
            <a:r>
              <a:rPr lang="en-US" dirty="0"/>
              <a:t>Click to edit Master title style</a:t>
            </a:r>
            <a:endParaRPr dirty="0"/>
          </a:p>
        </p:txBody>
      </p:sp>
      <p:sp>
        <p:nvSpPr>
          <p:cNvPr id="18" name="Subtitle 4">
            <a:extLst>
              <a:ext uri="{FF2B5EF4-FFF2-40B4-BE49-F238E27FC236}">
                <a16:creationId xmlns:a16="http://schemas.microsoft.com/office/drawing/2014/main" id="{BC2E06C1-0E66-4351-B023-7FCCEA76C945}"/>
              </a:ext>
            </a:extLst>
          </p:cNvPr>
          <p:cNvSpPr txBox="1">
            <a:spLocks noGrp="1"/>
          </p:cNvSpPr>
          <p:nvPr>
            <p:ph type="subTitle" sz="half" idx="1"/>
          </p:nvPr>
        </p:nvSpPr>
        <p:spPr>
          <a:xfrm>
            <a:off x="3504655" y="1421784"/>
            <a:ext cx="5388519" cy="334875"/>
          </a:xfrm>
          <a:prstGeom prst="rect">
            <a:avLst/>
          </a:prstGeom>
        </p:spPr>
        <p:txBody>
          <a:bodyPr/>
          <a:lstStyle>
            <a:lvl1pPr marL="0" indent="0" algn="l">
              <a:buNone/>
              <a:defRPr sz="2400" b="0">
                <a:solidFill>
                  <a:schemeClr val="accent3"/>
                </a:solidFill>
              </a:defRPr>
            </a:lvl1pPr>
          </a:lstStyle>
          <a:p>
            <a:r>
              <a:rPr lang="en-US" dirty="0"/>
              <a:t>Click to edit Master subtitle style</a:t>
            </a:r>
            <a:endParaRPr dirty="0"/>
          </a:p>
        </p:txBody>
      </p:sp>
    </p:spTree>
    <p:extLst>
      <p:ext uri="{BB962C8B-B14F-4D97-AF65-F5344CB8AC3E}">
        <p14:creationId xmlns:p14="http://schemas.microsoft.com/office/powerpoint/2010/main" val="420057486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03230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068A32-C9BB-4AA9-AB43-AF70F0AF9FB4}"/>
              </a:ext>
            </a:extLst>
          </p:cNvPr>
          <p:cNvSpPr/>
          <p:nvPr userDrawn="1"/>
        </p:nvSpPr>
        <p:spPr>
          <a:xfrm>
            <a:off x="1" y="923672"/>
            <a:ext cx="9144000" cy="3693317"/>
          </a:xfrm>
          <a:prstGeom prst="rect">
            <a:avLst/>
          </a:prstGeom>
          <a:solidFill>
            <a:schemeClr val="accent5"/>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19" name="Title Text">
            <a:extLst>
              <a:ext uri="{FF2B5EF4-FFF2-40B4-BE49-F238E27FC236}">
                <a16:creationId xmlns:a16="http://schemas.microsoft.com/office/drawing/2014/main" id="{89F66837-61BD-E047-A71A-5F008C687F86}"/>
              </a:ext>
            </a:extLst>
          </p:cNvPr>
          <p:cNvSpPr txBox="1">
            <a:spLocks noGrp="1"/>
          </p:cNvSpPr>
          <p:nvPr>
            <p:ph type="title"/>
          </p:nvPr>
        </p:nvSpPr>
        <p:spPr>
          <a:xfrm>
            <a:off x="665921" y="2066958"/>
            <a:ext cx="7772401" cy="660396"/>
          </a:xfrm>
          <a:prstGeom prst="rect">
            <a:avLst/>
          </a:prstGeom>
        </p:spPr>
        <p:txBody>
          <a:bodyPr>
            <a:normAutofit/>
          </a:bodyPr>
          <a:lstStyle>
            <a:lvl1pPr algn="l">
              <a:defRPr sz="3600">
                <a:solidFill>
                  <a:schemeClr val="bg1"/>
                </a:solidFill>
              </a:defRPr>
            </a:lvl1pPr>
          </a:lstStyle>
          <a:p>
            <a:r>
              <a:rPr lang="en-US" dirty="0"/>
              <a:t>Click to edit Master title style</a:t>
            </a:r>
            <a:endParaRPr dirty="0"/>
          </a:p>
        </p:txBody>
      </p:sp>
      <p:sp>
        <p:nvSpPr>
          <p:cNvPr id="22" name="Subtitle 4">
            <a:extLst>
              <a:ext uri="{FF2B5EF4-FFF2-40B4-BE49-F238E27FC236}">
                <a16:creationId xmlns:a16="http://schemas.microsoft.com/office/drawing/2014/main" id="{A406B27D-9299-2E4D-8529-23D8D81AACC7}"/>
              </a:ext>
            </a:extLst>
          </p:cNvPr>
          <p:cNvSpPr txBox="1">
            <a:spLocks noGrp="1"/>
          </p:cNvSpPr>
          <p:nvPr>
            <p:ph type="subTitle" sz="half" idx="1"/>
          </p:nvPr>
        </p:nvSpPr>
        <p:spPr>
          <a:xfrm>
            <a:off x="665920" y="2744835"/>
            <a:ext cx="7772401" cy="547857"/>
          </a:xfrm>
          <a:prstGeom prst="rect">
            <a:avLst/>
          </a:prstGeom>
        </p:spPr>
        <p:txBody>
          <a:bodyPr/>
          <a:lstStyle>
            <a:lvl1pPr marL="0" indent="0" algn="l">
              <a:buNone/>
              <a:defRPr sz="2800" b="0">
                <a:solidFill>
                  <a:schemeClr val="bg1"/>
                </a:solidFill>
              </a:defRPr>
            </a:lvl1pPr>
          </a:lstStyle>
          <a:p>
            <a:r>
              <a:rPr lang="en-US" dirty="0"/>
              <a:t>Click to edit Master subtitle style</a:t>
            </a:r>
            <a:endParaRPr dirty="0"/>
          </a:p>
        </p:txBody>
      </p:sp>
      <p:sp>
        <p:nvSpPr>
          <p:cNvPr id="9" name="Rectangle 8">
            <a:extLst>
              <a:ext uri="{FF2B5EF4-FFF2-40B4-BE49-F238E27FC236}">
                <a16:creationId xmlns:a16="http://schemas.microsoft.com/office/drawing/2014/main" id="{F8A73082-6048-4833-A6B6-02A522CD7C2B}"/>
              </a:ext>
            </a:extLst>
          </p:cNvPr>
          <p:cNvSpPr/>
          <p:nvPr userDrawn="1"/>
        </p:nvSpPr>
        <p:spPr>
          <a:xfrm>
            <a:off x="1" y="4434430"/>
            <a:ext cx="9144000" cy="369330"/>
          </a:xfrm>
          <a:prstGeom prst="rect">
            <a:avLst/>
          </a:prstGeom>
          <a:solidFill>
            <a:schemeClr val="accent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0623460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B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068A32-C9BB-4AA9-AB43-AF70F0AF9FB4}"/>
              </a:ext>
            </a:extLst>
          </p:cNvPr>
          <p:cNvSpPr/>
          <p:nvPr userDrawn="1"/>
        </p:nvSpPr>
        <p:spPr>
          <a:xfrm>
            <a:off x="1" y="923672"/>
            <a:ext cx="9144000" cy="3693317"/>
          </a:xfrm>
          <a:prstGeom prst="rect">
            <a:avLst/>
          </a:prstGeom>
          <a:solidFill>
            <a:schemeClr val="accent5"/>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19" name="Title Text">
            <a:extLst>
              <a:ext uri="{FF2B5EF4-FFF2-40B4-BE49-F238E27FC236}">
                <a16:creationId xmlns:a16="http://schemas.microsoft.com/office/drawing/2014/main" id="{89F66837-61BD-E047-A71A-5F008C687F86}"/>
              </a:ext>
            </a:extLst>
          </p:cNvPr>
          <p:cNvSpPr txBox="1">
            <a:spLocks noGrp="1"/>
          </p:cNvSpPr>
          <p:nvPr>
            <p:ph type="title"/>
          </p:nvPr>
        </p:nvSpPr>
        <p:spPr>
          <a:xfrm>
            <a:off x="665921" y="2066958"/>
            <a:ext cx="7772401" cy="660396"/>
          </a:xfrm>
          <a:prstGeom prst="rect">
            <a:avLst/>
          </a:prstGeom>
        </p:spPr>
        <p:txBody>
          <a:bodyPr>
            <a:normAutofit/>
          </a:bodyPr>
          <a:lstStyle>
            <a:lvl1pPr algn="l">
              <a:defRPr sz="3600">
                <a:solidFill>
                  <a:schemeClr val="bg1"/>
                </a:solidFill>
              </a:defRPr>
            </a:lvl1pPr>
          </a:lstStyle>
          <a:p>
            <a:r>
              <a:rPr lang="en-US" dirty="0"/>
              <a:t>Click to edit Master title style</a:t>
            </a:r>
            <a:endParaRPr dirty="0"/>
          </a:p>
        </p:txBody>
      </p:sp>
      <p:sp>
        <p:nvSpPr>
          <p:cNvPr id="22" name="Subtitle 4">
            <a:extLst>
              <a:ext uri="{FF2B5EF4-FFF2-40B4-BE49-F238E27FC236}">
                <a16:creationId xmlns:a16="http://schemas.microsoft.com/office/drawing/2014/main" id="{A406B27D-9299-2E4D-8529-23D8D81AACC7}"/>
              </a:ext>
            </a:extLst>
          </p:cNvPr>
          <p:cNvSpPr txBox="1">
            <a:spLocks noGrp="1"/>
          </p:cNvSpPr>
          <p:nvPr>
            <p:ph type="subTitle" sz="half" idx="1"/>
          </p:nvPr>
        </p:nvSpPr>
        <p:spPr>
          <a:xfrm>
            <a:off x="665920" y="2744835"/>
            <a:ext cx="7772401" cy="547857"/>
          </a:xfrm>
          <a:prstGeom prst="rect">
            <a:avLst/>
          </a:prstGeom>
        </p:spPr>
        <p:txBody>
          <a:bodyPr/>
          <a:lstStyle>
            <a:lvl1pPr marL="0" indent="0" algn="l">
              <a:buNone/>
              <a:defRPr sz="2800" b="0">
                <a:solidFill>
                  <a:schemeClr val="bg1"/>
                </a:solidFill>
              </a:defRPr>
            </a:lvl1pPr>
          </a:lstStyle>
          <a:p>
            <a:r>
              <a:rPr lang="en-US" dirty="0"/>
              <a:t>Click to edit Master subtitle style</a:t>
            </a:r>
            <a:endParaRPr dirty="0"/>
          </a:p>
        </p:txBody>
      </p:sp>
      <p:sp>
        <p:nvSpPr>
          <p:cNvPr id="9" name="Rectangle 8">
            <a:extLst>
              <a:ext uri="{FF2B5EF4-FFF2-40B4-BE49-F238E27FC236}">
                <a16:creationId xmlns:a16="http://schemas.microsoft.com/office/drawing/2014/main" id="{F8A73082-6048-4833-A6B6-02A522CD7C2B}"/>
              </a:ext>
            </a:extLst>
          </p:cNvPr>
          <p:cNvSpPr/>
          <p:nvPr userDrawn="1"/>
        </p:nvSpPr>
        <p:spPr>
          <a:xfrm>
            <a:off x="1" y="4434430"/>
            <a:ext cx="9144000" cy="369330"/>
          </a:xfrm>
          <a:prstGeom prst="rect">
            <a:avLst/>
          </a:prstGeom>
          <a:solidFill>
            <a:schemeClr val="accent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pic>
        <p:nvPicPr>
          <p:cNvPr id="6" name="Picture 5" descr="A close up of a logo&#10;&#10;Description automatically generated">
            <a:extLst>
              <a:ext uri="{FF2B5EF4-FFF2-40B4-BE49-F238E27FC236}">
                <a16:creationId xmlns:a16="http://schemas.microsoft.com/office/drawing/2014/main" id="{4172D5E1-A88F-465D-AB21-65A49AA635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825" y="230049"/>
            <a:ext cx="487830" cy="478942"/>
          </a:xfrm>
          <a:prstGeom prst="rect">
            <a:avLst/>
          </a:prstGeom>
        </p:spPr>
      </p:pic>
    </p:spTree>
    <p:extLst>
      <p:ext uri="{BB962C8B-B14F-4D97-AF65-F5344CB8AC3E}">
        <p14:creationId xmlns:p14="http://schemas.microsoft.com/office/powerpoint/2010/main" val="20352160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reaker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08DBAD5-5C1B-4FEA-8EE9-72B10EF9814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825"/>
          <a:stretch/>
        </p:blipFill>
        <p:spPr>
          <a:xfrm>
            <a:off x="-1" y="915988"/>
            <a:ext cx="9144001" cy="3578516"/>
          </a:xfrm>
          <a:prstGeom prst="rect">
            <a:avLst/>
          </a:prstGeom>
        </p:spPr>
      </p:pic>
      <p:sp>
        <p:nvSpPr>
          <p:cNvPr id="16" name="Rectangle 15">
            <a:extLst>
              <a:ext uri="{FF2B5EF4-FFF2-40B4-BE49-F238E27FC236}">
                <a16:creationId xmlns:a16="http://schemas.microsoft.com/office/drawing/2014/main" id="{33EB4EBB-CD2D-498E-898C-6A2C1677F942}"/>
              </a:ext>
            </a:extLst>
          </p:cNvPr>
          <p:cNvSpPr/>
          <p:nvPr userDrawn="1"/>
        </p:nvSpPr>
        <p:spPr>
          <a:xfrm>
            <a:off x="-1" y="4812270"/>
            <a:ext cx="9144001" cy="369330"/>
          </a:xfrm>
          <a:prstGeom prst="rect">
            <a:avLst/>
          </a:prstGeom>
          <a:solidFill>
            <a:schemeClr val="accent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E49134BE-1303-4F45-BA06-1856466AD067}"/>
              </a:ext>
            </a:extLst>
          </p:cNvPr>
          <p:cNvSpPr/>
          <p:nvPr userDrawn="1"/>
        </p:nvSpPr>
        <p:spPr>
          <a:xfrm>
            <a:off x="1" y="4434430"/>
            <a:ext cx="9144000" cy="369330"/>
          </a:xfrm>
          <a:prstGeom prst="rect">
            <a:avLst/>
          </a:prstGeom>
          <a:solidFill>
            <a:schemeClr val="accent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5034248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Break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3B9277-88F5-4719-82E1-9DE18C34600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825"/>
          <a:stretch/>
        </p:blipFill>
        <p:spPr>
          <a:xfrm>
            <a:off x="-1" y="915988"/>
            <a:ext cx="9144001" cy="3578516"/>
          </a:xfrm>
          <a:prstGeom prst="rect">
            <a:avLst/>
          </a:prstGeom>
        </p:spPr>
      </p:pic>
      <p:sp>
        <p:nvSpPr>
          <p:cNvPr id="7" name="Rectangle 6">
            <a:extLst>
              <a:ext uri="{FF2B5EF4-FFF2-40B4-BE49-F238E27FC236}">
                <a16:creationId xmlns:a16="http://schemas.microsoft.com/office/drawing/2014/main" id="{4964E014-ECD8-4CFF-87D1-AAAD3BE6F963}"/>
              </a:ext>
            </a:extLst>
          </p:cNvPr>
          <p:cNvSpPr/>
          <p:nvPr userDrawn="1"/>
        </p:nvSpPr>
        <p:spPr>
          <a:xfrm>
            <a:off x="-1" y="4812270"/>
            <a:ext cx="9144001" cy="369330"/>
          </a:xfrm>
          <a:prstGeom prst="rect">
            <a:avLst/>
          </a:prstGeom>
          <a:solidFill>
            <a:schemeClr val="accent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D387BE6F-D7BB-4CEE-A040-0CA9D46032CD}"/>
              </a:ext>
            </a:extLst>
          </p:cNvPr>
          <p:cNvSpPr/>
          <p:nvPr userDrawn="1"/>
        </p:nvSpPr>
        <p:spPr>
          <a:xfrm>
            <a:off x="1" y="4434430"/>
            <a:ext cx="9144000" cy="369330"/>
          </a:xfrm>
          <a:prstGeom prst="rect">
            <a:avLst/>
          </a:prstGeom>
          <a:solidFill>
            <a:schemeClr val="accent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9" name="Subtitle 4">
            <a:extLst>
              <a:ext uri="{FF2B5EF4-FFF2-40B4-BE49-F238E27FC236}">
                <a16:creationId xmlns:a16="http://schemas.microsoft.com/office/drawing/2014/main" id="{5A3ABABB-44A4-4E40-8C9E-2014CFB3A13A}"/>
              </a:ext>
            </a:extLst>
          </p:cNvPr>
          <p:cNvSpPr txBox="1">
            <a:spLocks noGrp="1"/>
          </p:cNvSpPr>
          <p:nvPr>
            <p:ph type="subTitle" sz="half" idx="1"/>
          </p:nvPr>
        </p:nvSpPr>
        <p:spPr>
          <a:xfrm>
            <a:off x="665920" y="4439199"/>
            <a:ext cx="7772401" cy="369331"/>
          </a:xfrm>
          <a:prstGeom prst="rect">
            <a:avLst/>
          </a:prstGeom>
        </p:spPr>
        <p:txBody>
          <a:bodyPr/>
          <a:lstStyle>
            <a:lvl1pPr marL="0" indent="0" algn="ctr">
              <a:buNone/>
              <a:defRPr sz="1800" b="0">
                <a:solidFill>
                  <a:schemeClr val="accent3"/>
                </a:solidFill>
              </a:defRPr>
            </a:lvl1pPr>
          </a:lstStyle>
          <a:p>
            <a:endParaRPr dirty="0"/>
          </a:p>
        </p:txBody>
      </p:sp>
    </p:spTree>
    <p:extLst>
      <p:ext uri="{BB962C8B-B14F-4D97-AF65-F5344CB8AC3E}">
        <p14:creationId xmlns:p14="http://schemas.microsoft.com/office/powerpoint/2010/main" val="344389589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AC1C63-6479-4A6E-BAAA-F6D37A33AA6C}"/>
              </a:ext>
            </a:extLst>
          </p:cNvPr>
          <p:cNvSpPr/>
          <p:nvPr userDrawn="1"/>
        </p:nvSpPr>
        <p:spPr>
          <a:xfrm>
            <a:off x="1" y="4803769"/>
            <a:ext cx="9143999" cy="369330"/>
          </a:xfrm>
          <a:prstGeom prst="rect">
            <a:avLst/>
          </a:prstGeom>
          <a:solidFill>
            <a:schemeClr val="accent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pic>
        <p:nvPicPr>
          <p:cNvPr id="10" name="Picture 9">
            <a:extLst>
              <a:ext uri="{FF2B5EF4-FFF2-40B4-BE49-F238E27FC236}">
                <a16:creationId xmlns:a16="http://schemas.microsoft.com/office/drawing/2014/main" id="{4CBADD12-B57B-9843-99AA-899B70974A8E}"/>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7270230" y="241847"/>
            <a:ext cx="1626431" cy="501921"/>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68" r:id="rId2"/>
    <p:sldLayoutId id="2147483679" r:id="rId3"/>
    <p:sldLayoutId id="2147483674" r:id="rId4"/>
    <p:sldLayoutId id="2147483684" r:id="rId5"/>
    <p:sldLayoutId id="2147483676" r:id="rId6"/>
    <p:sldLayoutId id="2147483683" r:id="rId7"/>
  </p:sldLayoutIdLst>
  <p:transition spd="med"/>
  <p:txStyles>
    <p:titleStyle>
      <a:lvl1pPr marL="0" marR="0" indent="0" algn="l" defTabSz="514325" rtl="0" eaLnBrk="1" latinLnBrk="0" hangingPunct="1">
        <a:lnSpc>
          <a:spcPct val="100000"/>
        </a:lnSpc>
        <a:spcBef>
          <a:spcPts val="0"/>
        </a:spcBef>
        <a:spcAft>
          <a:spcPts val="0"/>
        </a:spcAft>
        <a:buClrTx/>
        <a:buSzTx/>
        <a:buFontTx/>
        <a:buNone/>
        <a:tabLst/>
        <a:defRPr sz="2700" b="1" i="0" u="none" strike="noStrike" cap="none" spc="0" baseline="0">
          <a:ln>
            <a:noFill/>
          </a:ln>
          <a:solidFill>
            <a:schemeClr val="accent5"/>
          </a:solidFill>
          <a:uFillTx/>
          <a:latin typeface="Arial"/>
          <a:ea typeface="Arial"/>
          <a:cs typeface="Arial"/>
          <a:sym typeface="Arial"/>
        </a:defRPr>
      </a:lvl1pPr>
      <a:lvl2pPr marL="0" marR="0" indent="0" algn="l" defTabSz="514325" rtl="0" eaLnBrk="1" latinLnBrk="0" hangingPunct="1">
        <a:lnSpc>
          <a:spcPct val="100000"/>
        </a:lnSpc>
        <a:spcBef>
          <a:spcPts val="0"/>
        </a:spcBef>
        <a:spcAft>
          <a:spcPts val="0"/>
        </a:spcAft>
        <a:buClrTx/>
        <a:buSzTx/>
        <a:buFontTx/>
        <a:buNone/>
        <a:tabLst/>
        <a:defRPr sz="2700" b="1" i="0" u="none" strike="noStrike" cap="none" spc="0" baseline="0">
          <a:ln>
            <a:noFill/>
          </a:ln>
          <a:solidFill>
            <a:srgbClr val="25408F"/>
          </a:solidFill>
          <a:uFillTx/>
          <a:latin typeface="Arial"/>
          <a:ea typeface="Arial"/>
          <a:cs typeface="Arial"/>
          <a:sym typeface="Arial"/>
        </a:defRPr>
      </a:lvl2pPr>
      <a:lvl3pPr marL="0" marR="0" indent="0" algn="l" defTabSz="514325" rtl="0" eaLnBrk="1" latinLnBrk="0" hangingPunct="1">
        <a:lnSpc>
          <a:spcPct val="100000"/>
        </a:lnSpc>
        <a:spcBef>
          <a:spcPts val="0"/>
        </a:spcBef>
        <a:spcAft>
          <a:spcPts val="0"/>
        </a:spcAft>
        <a:buClrTx/>
        <a:buSzTx/>
        <a:buFontTx/>
        <a:buNone/>
        <a:tabLst/>
        <a:defRPr sz="2700" b="1" i="0" u="none" strike="noStrike" cap="none" spc="0" baseline="0">
          <a:ln>
            <a:noFill/>
          </a:ln>
          <a:solidFill>
            <a:srgbClr val="25408F"/>
          </a:solidFill>
          <a:uFillTx/>
          <a:latin typeface="Arial"/>
          <a:ea typeface="Arial"/>
          <a:cs typeface="Arial"/>
          <a:sym typeface="Arial"/>
        </a:defRPr>
      </a:lvl3pPr>
      <a:lvl4pPr marL="0" marR="0" indent="0" algn="l" defTabSz="514325" rtl="0" eaLnBrk="1" latinLnBrk="0" hangingPunct="1">
        <a:lnSpc>
          <a:spcPct val="100000"/>
        </a:lnSpc>
        <a:spcBef>
          <a:spcPts val="0"/>
        </a:spcBef>
        <a:spcAft>
          <a:spcPts val="0"/>
        </a:spcAft>
        <a:buClrTx/>
        <a:buSzTx/>
        <a:buFontTx/>
        <a:buNone/>
        <a:tabLst/>
        <a:defRPr sz="2700" b="1" i="0" u="none" strike="noStrike" cap="none" spc="0" baseline="0">
          <a:ln>
            <a:noFill/>
          </a:ln>
          <a:solidFill>
            <a:srgbClr val="25408F"/>
          </a:solidFill>
          <a:uFillTx/>
          <a:latin typeface="Arial"/>
          <a:ea typeface="Arial"/>
          <a:cs typeface="Arial"/>
          <a:sym typeface="Arial"/>
        </a:defRPr>
      </a:lvl4pPr>
      <a:lvl5pPr marL="0" marR="0" indent="0" algn="l" defTabSz="514325" rtl="0" eaLnBrk="1" latinLnBrk="0" hangingPunct="1">
        <a:lnSpc>
          <a:spcPct val="100000"/>
        </a:lnSpc>
        <a:spcBef>
          <a:spcPts val="0"/>
        </a:spcBef>
        <a:spcAft>
          <a:spcPts val="0"/>
        </a:spcAft>
        <a:buClrTx/>
        <a:buSzTx/>
        <a:buFontTx/>
        <a:buNone/>
        <a:tabLst/>
        <a:defRPr sz="2700" b="1" i="0" u="none" strike="noStrike" cap="none" spc="0" baseline="0">
          <a:ln>
            <a:noFill/>
          </a:ln>
          <a:solidFill>
            <a:srgbClr val="25408F"/>
          </a:solidFill>
          <a:uFillTx/>
          <a:latin typeface="Arial"/>
          <a:ea typeface="Arial"/>
          <a:cs typeface="Arial"/>
          <a:sym typeface="Arial"/>
        </a:defRPr>
      </a:lvl5pPr>
      <a:lvl6pPr marL="0" marR="0" indent="0" algn="l" defTabSz="514325" rtl="0" eaLnBrk="1" latinLnBrk="0" hangingPunct="1">
        <a:lnSpc>
          <a:spcPct val="100000"/>
        </a:lnSpc>
        <a:spcBef>
          <a:spcPts val="0"/>
        </a:spcBef>
        <a:spcAft>
          <a:spcPts val="0"/>
        </a:spcAft>
        <a:buClrTx/>
        <a:buSzTx/>
        <a:buFontTx/>
        <a:buNone/>
        <a:tabLst/>
        <a:defRPr sz="2700" b="1" i="0" u="none" strike="noStrike" cap="none" spc="0" baseline="0">
          <a:ln>
            <a:noFill/>
          </a:ln>
          <a:solidFill>
            <a:srgbClr val="25408F"/>
          </a:solidFill>
          <a:uFillTx/>
          <a:latin typeface="Arial"/>
          <a:ea typeface="Arial"/>
          <a:cs typeface="Arial"/>
          <a:sym typeface="Arial"/>
        </a:defRPr>
      </a:lvl6pPr>
      <a:lvl7pPr marL="0" marR="0" indent="0" algn="l" defTabSz="514325" rtl="0" eaLnBrk="1" latinLnBrk="0" hangingPunct="1">
        <a:lnSpc>
          <a:spcPct val="100000"/>
        </a:lnSpc>
        <a:spcBef>
          <a:spcPts val="0"/>
        </a:spcBef>
        <a:spcAft>
          <a:spcPts val="0"/>
        </a:spcAft>
        <a:buClrTx/>
        <a:buSzTx/>
        <a:buFontTx/>
        <a:buNone/>
        <a:tabLst/>
        <a:defRPr sz="2700" b="1" i="0" u="none" strike="noStrike" cap="none" spc="0" baseline="0">
          <a:ln>
            <a:noFill/>
          </a:ln>
          <a:solidFill>
            <a:srgbClr val="25408F"/>
          </a:solidFill>
          <a:uFillTx/>
          <a:latin typeface="Arial"/>
          <a:ea typeface="Arial"/>
          <a:cs typeface="Arial"/>
          <a:sym typeface="Arial"/>
        </a:defRPr>
      </a:lvl7pPr>
      <a:lvl8pPr marL="0" marR="0" indent="0" algn="l" defTabSz="514325" rtl="0" eaLnBrk="1" latinLnBrk="0" hangingPunct="1">
        <a:lnSpc>
          <a:spcPct val="100000"/>
        </a:lnSpc>
        <a:spcBef>
          <a:spcPts val="0"/>
        </a:spcBef>
        <a:spcAft>
          <a:spcPts val="0"/>
        </a:spcAft>
        <a:buClrTx/>
        <a:buSzTx/>
        <a:buFontTx/>
        <a:buNone/>
        <a:tabLst/>
        <a:defRPr sz="2700" b="1" i="0" u="none" strike="noStrike" cap="none" spc="0" baseline="0">
          <a:ln>
            <a:noFill/>
          </a:ln>
          <a:solidFill>
            <a:srgbClr val="25408F"/>
          </a:solidFill>
          <a:uFillTx/>
          <a:latin typeface="Arial"/>
          <a:ea typeface="Arial"/>
          <a:cs typeface="Arial"/>
          <a:sym typeface="Arial"/>
        </a:defRPr>
      </a:lvl8pPr>
      <a:lvl9pPr marL="0" marR="0" indent="0" algn="l" defTabSz="514325" rtl="0" eaLnBrk="1" latinLnBrk="0" hangingPunct="1">
        <a:lnSpc>
          <a:spcPct val="100000"/>
        </a:lnSpc>
        <a:spcBef>
          <a:spcPts val="0"/>
        </a:spcBef>
        <a:spcAft>
          <a:spcPts val="0"/>
        </a:spcAft>
        <a:buClrTx/>
        <a:buSzTx/>
        <a:buFontTx/>
        <a:buNone/>
        <a:tabLst/>
        <a:defRPr sz="2700" b="1" i="0" u="none" strike="noStrike" cap="none" spc="0" baseline="0">
          <a:ln>
            <a:noFill/>
          </a:ln>
          <a:solidFill>
            <a:srgbClr val="25408F"/>
          </a:solidFill>
          <a:uFillTx/>
          <a:latin typeface="Arial"/>
          <a:ea typeface="Arial"/>
          <a:cs typeface="Arial"/>
          <a:sym typeface="Arial"/>
        </a:defRPr>
      </a:lvl9pPr>
    </p:titleStyle>
    <p:bodyStyle>
      <a:lvl1pPr marL="192872" marR="0" indent="-192872" algn="l" defTabSz="514325" rtl="0" eaLnBrk="1" latinLnBrk="0" hangingPunct="1">
        <a:lnSpc>
          <a:spcPct val="100000"/>
        </a:lnSpc>
        <a:spcBef>
          <a:spcPts val="394"/>
        </a:spcBef>
        <a:spcAft>
          <a:spcPts val="0"/>
        </a:spcAft>
        <a:buClrTx/>
        <a:buSzPct val="100000"/>
        <a:buFont typeface="Arial"/>
        <a:buChar char="•"/>
        <a:tabLst/>
        <a:defRPr sz="1800" b="1" i="0" u="none" strike="noStrike" cap="none" spc="0" baseline="0">
          <a:ln>
            <a:noFill/>
          </a:ln>
          <a:solidFill>
            <a:schemeClr val="accent3"/>
          </a:solidFill>
          <a:uFillTx/>
          <a:latin typeface="Arial"/>
          <a:ea typeface="Arial"/>
          <a:cs typeface="Arial"/>
          <a:sym typeface="Arial"/>
        </a:defRPr>
      </a:lvl1pPr>
      <a:lvl2pPr marL="440849" marR="0" indent="-183688" algn="l" defTabSz="514325" rtl="0" eaLnBrk="1" latinLnBrk="0" hangingPunct="1">
        <a:lnSpc>
          <a:spcPct val="100000"/>
        </a:lnSpc>
        <a:spcBef>
          <a:spcPts val="394"/>
        </a:spcBef>
        <a:spcAft>
          <a:spcPts val="0"/>
        </a:spcAft>
        <a:buClrTx/>
        <a:buSzPct val="100000"/>
        <a:buFont typeface="Arial"/>
        <a:buChar char="–"/>
        <a:tabLst/>
        <a:defRPr sz="1800" b="1" i="0" u="none" strike="noStrike" cap="none" spc="0" baseline="0">
          <a:ln>
            <a:noFill/>
          </a:ln>
          <a:solidFill>
            <a:schemeClr val="accent3"/>
          </a:solidFill>
          <a:uFillTx/>
          <a:latin typeface="Arial"/>
          <a:ea typeface="Arial"/>
          <a:cs typeface="Arial"/>
          <a:sym typeface="Arial"/>
        </a:defRPr>
      </a:lvl2pPr>
      <a:lvl3pPr marL="685766" marR="0" indent="-171442" algn="l" defTabSz="514325" rtl="0" eaLnBrk="1" latinLnBrk="0" hangingPunct="1">
        <a:lnSpc>
          <a:spcPct val="100000"/>
        </a:lnSpc>
        <a:spcBef>
          <a:spcPts val="394"/>
        </a:spcBef>
        <a:spcAft>
          <a:spcPts val="0"/>
        </a:spcAft>
        <a:buClrTx/>
        <a:buSzPct val="100000"/>
        <a:buFont typeface="Arial"/>
        <a:buChar char="•"/>
        <a:tabLst/>
        <a:defRPr sz="1800" b="1" i="0" u="none" strike="noStrike" cap="none" spc="0" baseline="0">
          <a:ln>
            <a:noFill/>
          </a:ln>
          <a:solidFill>
            <a:schemeClr val="accent3"/>
          </a:solidFill>
          <a:uFillTx/>
          <a:latin typeface="Arial"/>
          <a:ea typeface="Arial"/>
          <a:cs typeface="Arial"/>
          <a:sym typeface="Arial"/>
        </a:defRPr>
      </a:lvl3pPr>
      <a:lvl4pPr marL="977216" marR="0" indent="-205730" algn="l" defTabSz="514325" rtl="0" eaLnBrk="1" latinLnBrk="0" hangingPunct="1">
        <a:lnSpc>
          <a:spcPct val="100000"/>
        </a:lnSpc>
        <a:spcBef>
          <a:spcPts val="394"/>
        </a:spcBef>
        <a:spcAft>
          <a:spcPts val="0"/>
        </a:spcAft>
        <a:buClrTx/>
        <a:buSzPct val="100000"/>
        <a:buFont typeface="Arial"/>
        <a:buChar char="–"/>
        <a:tabLst/>
        <a:defRPr sz="1800" b="1" i="0" u="none" strike="noStrike" cap="none" spc="0" baseline="0">
          <a:ln>
            <a:noFill/>
          </a:ln>
          <a:solidFill>
            <a:schemeClr val="accent3"/>
          </a:solidFill>
          <a:uFillTx/>
          <a:latin typeface="Arial"/>
          <a:ea typeface="Arial"/>
          <a:cs typeface="Arial"/>
          <a:sym typeface="Arial"/>
        </a:defRPr>
      </a:lvl4pPr>
      <a:lvl5pPr marL="1234379" marR="0" indent="-205730" algn="l" defTabSz="514325" rtl="0" eaLnBrk="1" latinLnBrk="0" hangingPunct="1">
        <a:lnSpc>
          <a:spcPct val="100000"/>
        </a:lnSpc>
        <a:spcBef>
          <a:spcPts val="394"/>
        </a:spcBef>
        <a:spcAft>
          <a:spcPts val="0"/>
        </a:spcAft>
        <a:buClrTx/>
        <a:buSzPct val="100000"/>
        <a:buFont typeface="Arial"/>
        <a:buChar char="»"/>
        <a:tabLst/>
        <a:defRPr sz="1800" b="1" i="0" u="none" strike="noStrike" cap="none" spc="0" baseline="0">
          <a:ln>
            <a:noFill/>
          </a:ln>
          <a:solidFill>
            <a:schemeClr val="accent3"/>
          </a:solidFill>
          <a:uFillTx/>
          <a:latin typeface="Arial"/>
          <a:ea typeface="Arial"/>
          <a:cs typeface="Arial"/>
          <a:sym typeface="Arial"/>
        </a:defRPr>
      </a:lvl5pPr>
      <a:lvl6pPr marL="1491541" marR="0" indent="-205730" algn="l" defTabSz="514325" rtl="0" eaLnBrk="1" latinLnBrk="0" hangingPunct="1">
        <a:lnSpc>
          <a:spcPct val="100000"/>
        </a:lnSpc>
        <a:spcBef>
          <a:spcPts val="394"/>
        </a:spcBef>
        <a:spcAft>
          <a:spcPts val="0"/>
        </a:spcAft>
        <a:buClrTx/>
        <a:buSzPct val="100000"/>
        <a:buFont typeface="Arial"/>
        <a:buChar char="•"/>
        <a:tabLst/>
        <a:defRPr sz="1800" b="1" i="0" u="none" strike="noStrike" cap="none" spc="0" baseline="0">
          <a:ln>
            <a:noFill/>
          </a:ln>
          <a:solidFill>
            <a:srgbClr val="BA102C"/>
          </a:solidFill>
          <a:uFillTx/>
          <a:latin typeface="Arial"/>
          <a:ea typeface="Arial"/>
          <a:cs typeface="Arial"/>
          <a:sym typeface="Arial"/>
        </a:defRPr>
      </a:lvl6pPr>
      <a:lvl7pPr marL="1748703" marR="0" indent="-205730" algn="l" defTabSz="514325" rtl="0" eaLnBrk="1" latinLnBrk="0" hangingPunct="1">
        <a:lnSpc>
          <a:spcPct val="100000"/>
        </a:lnSpc>
        <a:spcBef>
          <a:spcPts val="394"/>
        </a:spcBef>
        <a:spcAft>
          <a:spcPts val="0"/>
        </a:spcAft>
        <a:buClrTx/>
        <a:buSzPct val="100000"/>
        <a:buFont typeface="Arial"/>
        <a:buChar char="•"/>
        <a:tabLst/>
        <a:defRPr sz="1800" b="1" i="0" u="none" strike="noStrike" cap="none" spc="0" baseline="0">
          <a:ln>
            <a:noFill/>
          </a:ln>
          <a:solidFill>
            <a:srgbClr val="BA102C"/>
          </a:solidFill>
          <a:uFillTx/>
          <a:latin typeface="Arial"/>
          <a:ea typeface="Arial"/>
          <a:cs typeface="Arial"/>
          <a:sym typeface="Arial"/>
        </a:defRPr>
      </a:lvl7pPr>
      <a:lvl8pPr marL="2005864" marR="0" indent="-205729" algn="l" defTabSz="514325" rtl="0" eaLnBrk="1" latinLnBrk="0" hangingPunct="1">
        <a:lnSpc>
          <a:spcPct val="100000"/>
        </a:lnSpc>
        <a:spcBef>
          <a:spcPts val="394"/>
        </a:spcBef>
        <a:spcAft>
          <a:spcPts val="0"/>
        </a:spcAft>
        <a:buClrTx/>
        <a:buSzPct val="100000"/>
        <a:buFont typeface="Arial"/>
        <a:buChar char="•"/>
        <a:tabLst/>
        <a:defRPr sz="1800" b="1" i="0" u="none" strike="noStrike" cap="none" spc="0" baseline="0">
          <a:ln>
            <a:noFill/>
          </a:ln>
          <a:solidFill>
            <a:srgbClr val="BA102C"/>
          </a:solidFill>
          <a:uFillTx/>
          <a:latin typeface="Arial"/>
          <a:ea typeface="Arial"/>
          <a:cs typeface="Arial"/>
          <a:sym typeface="Arial"/>
        </a:defRPr>
      </a:lvl8pPr>
      <a:lvl9pPr marL="2263025" marR="0" indent="-205729" algn="l" defTabSz="514325" rtl="0" eaLnBrk="1" latinLnBrk="0" hangingPunct="1">
        <a:lnSpc>
          <a:spcPct val="100000"/>
        </a:lnSpc>
        <a:spcBef>
          <a:spcPts val="394"/>
        </a:spcBef>
        <a:spcAft>
          <a:spcPts val="0"/>
        </a:spcAft>
        <a:buClrTx/>
        <a:buSzPct val="100000"/>
        <a:buFont typeface="Arial"/>
        <a:buChar char="•"/>
        <a:tabLst/>
        <a:defRPr sz="1800" b="1" i="0" u="none" strike="noStrike" cap="none" spc="0" baseline="0">
          <a:ln>
            <a:noFill/>
          </a:ln>
          <a:solidFill>
            <a:srgbClr val="BA102C"/>
          </a:solidFill>
          <a:uFillTx/>
          <a:latin typeface="Arial"/>
          <a:ea typeface="Arial"/>
          <a:cs typeface="Arial"/>
          <a:sym typeface="Arial"/>
        </a:defRPr>
      </a:lvl9pPr>
    </p:bodyStyle>
    <p:otherStyle>
      <a:lvl1pPr marL="0" marR="0" indent="0" algn="r" defTabSz="514325" rtl="0" eaLnBrk="1" latinLnBrk="0" hangingPunct="1">
        <a:lnSpc>
          <a:spcPct val="100000"/>
        </a:lnSpc>
        <a:spcBef>
          <a:spcPts val="0"/>
        </a:spcBef>
        <a:spcAft>
          <a:spcPts val="0"/>
        </a:spcAft>
        <a:buClrTx/>
        <a:buSzTx/>
        <a:buFontTx/>
        <a:buNone/>
        <a:tabLst/>
        <a:defRPr sz="675" b="0" i="0" u="none" strike="noStrike" cap="none" spc="0" baseline="0">
          <a:ln>
            <a:noFill/>
          </a:ln>
          <a:solidFill>
            <a:schemeClr val="tx1"/>
          </a:solidFill>
          <a:uFillTx/>
          <a:latin typeface="+mn-lt"/>
          <a:ea typeface="+mn-ea"/>
          <a:cs typeface="+mn-cs"/>
          <a:sym typeface="Calibri"/>
        </a:defRPr>
      </a:lvl1pPr>
      <a:lvl2pPr marL="0" marR="0" indent="257162" algn="r" defTabSz="514325" rtl="0" eaLnBrk="1" latinLnBrk="0" hangingPunct="1">
        <a:lnSpc>
          <a:spcPct val="100000"/>
        </a:lnSpc>
        <a:spcBef>
          <a:spcPts val="0"/>
        </a:spcBef>
        <a:spcAft>
          <a:spcPts val="0"/>
        </a:spcAft>
        <a:buClrTx/>
        <a:buSzTx/>
        <a:buFontTx/>
        <a:buNone/>
        <a:tabLst/>
        <a:defRPr sz="675" b="0" i="0" u="none" strike="noStrike" cap="none" spc="0" baseline="0">
          <a:ln>
            <a:noFill/>
          </a:ln>
          <a:solidFill>
            <a:schemeClr val="tx1"/>
          </a:solidFill>
          <a:uFillTx/>
          <a:latin typeface="+mn-lt"/>
          <a:ea typeface="+mn-ea"/>
          <a:cs typeface="+mn-cs"/>
          <a:sym typeface="Calibri"/>
        </a:defRPr>
      </a:lvl2pPr>
      <a:lvl3pPr marL="0" marR="0" indent="514325" algn="r" defTabSz="514325" rtl="0" eaLnBrk="1" latinLnBrk="0" hangingPunct="1">
        <a:lnSpc>
          <a:spcPct val="100000"/>
        </a:lnSpc>
        <a:spcBef>
          <a:spcPts val="0"/>
        </a:spcBef>
        <a:spcAft>
          <a:spcPts val="0"/>
        </a:spcAft>
        <a:buClrTx/>
        <a:buSzTx/>
        <a:buFontTx/>
        <a:buNone/>
        <a:tabLst/>
        <a:defRPr sz="675" b="0" i="0" u="none" strike="noStrike" cap="none" spc="0" baseline="0">
          <a:ln>
            <a:noFill/>
          </a:ln>
          <a:solidFill>
            <a:schemeClr val="tx1"/>
          </a:solidFill>
          <a:uFillTx/>
          <a:latin typeface="+mn-lt"/>
          <a:ea typeface="+mn-ea"/>
          <a:cs typeface="+mn-cs"/>
          <a:sym typeface="Calibri"/>
        </a:defRPr>
      </a:lvl3pPr>
      <a:lvl4pPr marL="0" marR="0" indent="771487" algn="r" defTabSz="514325" rtl="0" eaLnBrk="1" latinLnBrk="0" hangingPunct="1">
        <a:lnSpc>
          <a:spcPct val="100000"/>
        </a:lnSpc>
        <a:spcBef>
          <a:spcPts val="0"/>
        </a:spcBef>
        <a:spcAft>
          <a:spcPts val="0"/>
        </a:spcAft>
        <a:buClrTx/>
        <a:buSzTx/>
        <a:buFontTx/>
        <a:buNone/>
        <a:tabLst/>
        <a:defRPr sz="675" b="0" i="0" u="none" strike="noStrike" cap="none" spc="0" baseline="0">
          <a:ln>
            <a:noFill/>
          </a:ln>
          <a:solidFill>
            <a:schemeClr val="tx1"/>
          </a:solidFill>
          <a:uFillTx/>
          <a:latin typeface="+mn-lt"/>
          <a:ea typeface="+mn-ea"/>
          <a:cs typeface="+mn-cs"/>
          <a:sym typeface="Calibri"/>
        </a:defRPr>
      </a:lvl4pPr>
      <a:lvl5pPr marL="0" marR="0" indent="1028649" algn="r" defTabSz="514325" rtl="0" eaLnBrk="1" latinLnBrk="0" hangingPunct="1">
        <a:lnSpc>
          <a:spcPct val="100000"/>
        </a:lnSpc>
        <a:spcBef>
          <a:spcPts val="0"/>
        </a:spcBef>
        <a:spcAft>
          <a:spcPts val="0"/>
        </a:spcAft>
        <a:buClrTx/>
        <a:buSzTx/>
        <a:buFontTx/>
        <a:buNone/>
        <a:tabLst/>
        <a:defRPr sz="675" b="0" i="0" u="none" strike="noStrike" cap="none" spc="0" baseline="0">
          <a:ln>
            <a:noFill/>
          </a:ln>
          <a:solidFill>
            <a:schemeClr val="tx1"/>
          </a:solidFill>
          <a:uFillTx/>
          <a:latin typeface="+mn-lt"/>
          <a:ea typeface="+mn-ea"/>
          <a:cs typeface="+mn-cs"/>
          <a:sym typeface="Calibri"/>
        </a:defRPr>
      </a:lvl5pPr>
      <a:lvl6pPr marL="0" marR="0" indent="1285811" algn="r" defTabSz="514325" rtl="0" eaLnBrk="1" latinLnBrk="0" hangingPunct="1">
        <a:lnSpc>
          <a:spcPct val="100000"/>
        </a:lnSpc>
        <a:spcBef>
          <a:spcPts val="0"/>
        </a:spcBef>
        <a:spcAft>
          <a:spcPts val="0"/>
        </a:spcAft>
        <a:buClrTx/>
        <a:buSzTx/>
        <a:buFontTx/>
        <a:buNone/>
        <a:tabLst/>
        <a:defRPr sz="675" b="0" i="0" u="none" strike="noStrike" cap="none" spc="0" baseline="0">
          <a:ln>
            <a:noFill/>
          </a:ln>
          <a:solidFill>
            <a:schemeClr val="tx1"/>
          </a:solidFill>
          <a:uFillTx/>
          <a:latin typeface="+mn-lt"/>
          <a:ea typeface="+mn-ea"/>
          <a:cs typeface="+mn-cs"/>
          <a:sym typeface="Calibri"/>
        </a:defRPr>
      </a:lvl6pPr>
      <a:lvl7pPr marL="0" marR="0" indent="1542974" algn="r" defTabSz="514325" rtl="0" eaLnBrk="1" latinLnBrk="0" hangingPunct="1">
        <a:lnSpc>
          <a:spcPct val="100000"/>
        </a:lnSpc>
        <a:spcBef>
          <a:spcPts val="0"/>
        </a:spcBef>
        <a:spcAft>
          <a:spcPts val="0"/>
        </a:spcAft>
        <a:buClrTx/>
        <a:buSzTx/>
        <a:buFontTx/>
        <a:buNone/>
        <a:tabLst/>
        <a:defRPr sz="675" b="0" i="0" u="none" strike="noStrike" cap="none" spc="0" baseline="0">
          <a:ln>
            <a:noFill/>
          </a:ln>
          <a:solidFill>
            <a:schemeClr val="tx1"/>
          </a:solidFill>
          <a:uFillTx/>
          <a:latin typeface="+mn-lt"/>
          <a:ea typeface="+mn-ea"/>
          <a:cs typeface="+mn-cs"/>
          <a:sym typeface="Calibri"/>
        </a:defRPr>
      </a:lvl7pPr>
      <a:lvl8pPr marL="0" marR="0" indent="1800135" algn="r" defTabSz="514325" rtl="0" eaLnBrk="1" latinLnBrk="0" hangingPunct="1">
        <a:lnSpc>
          <a:spcPct val="100000"/>
        </a:lnSpc>
        <a:spcBef>
          <a:spcPts val="0"/>
        </a:spcBef>
        <a:spcAft>
          <a:spcPts val="0"/>
        </a:spcAft>
        <a:buClrTx/>
        <a:buSzTx/>
        <a:buFontTx/>
        <a:buNone/>
        <a:tabLst/>
        <a:defRPr sz="675" b="0" i="0" u="none" strike="noStrike" cap="none" spc="0" baseline="0">
          <a:ln>
            <a:noFill/>
          </a:ln>
          <a:solidFill>
            <a:schemeClr val="tx1"/>
          </a:solidFill>
          <a:uFillTx/>
          <a:latin typeface="+mn-lt"/>
          <a:ea typeface="+mn-ea"/>
          <a:cs typeface="+mn-cs"/>
          <a:sym typeface="Calibri"/>
        </a:defRPr>
      </a:lvl8pPr>
      <a:lvl9pPr marL="0" marR="0" indent="2057297" algn="r" defTabSz="514325" rtl="0" eaLnBrk="1" latinLnBrk="0" hangingPunct="1">
        <a:lnSpc>
          <a:spcPct val="100000"/>
        </a:lnSpc>
        <a:spcBef>
          <a:spcPts val="0"/>
        </a:spcBef>
        <a:spcAft>
          <a:spcPts val="0"/>
        </a:spcAft>
        <a:buClrTx/>
        <a:buSzTx/>
        <a:buFontTx/>
        <a:buNone/>
        <a:tabLst/>
        <a:defRPr sz="675" b="0" i="0" u="none" strike="noStrike" cap="none" spc="0" baseline="0">
          <a:ln>
            <a:noFill/>
          </a:ln>
          <a:solidFill>
            <a:schemeClr val="tx1"/>
          </a:solidFill>
          <a:uFillTx/>
          <a:latin typeface="+mn-lt"/>
          <a:ea typeface="+mn-ea"/>
          <a:cs typeface="+mn-cs"/>
          <a:sym typeface="Calibri"/>
        </a:defRPr>
      </a:lvl9pPr>
    </p:otherStyle>
  </p:txStyles>
  <p:extLst>
    <p:ext uri="{27BBF7A9-308A-43DC-89C8-2F10F3537804}">
      <p15:sldGuideLst xmlns:p15="http://schemas.microsoft.com/office/powerpoint/2012/main">
        <p15:guide id="1" orient="horz" pos="441" userDrawn="1">
          <p15:clr>
            <a:srgbClr val="F26B43"/>
          </p15:clr>
        </p15:guide>
        <p15:guide id="2" orient="horz" pos="146" userDrawn="1">
          <p15:clr>
            <a:srgbClr val="F26B43"/>
          </p15:clr>
        </p15:guide>
        <p15:guide id="3" pos="158" userDrawn="1">
          <p15:clr>
            <a:srgbClr val="F26B43"/>
          </p15:clr>
        </p15:guide>
        <p15:guide id="4" orient="horz" pos="577" userDrawn="1">
          <p15:clr>
            <a:srgbClr val="F26B43"/>
          </p15:clr>
        </p15:guide>
        <p15:guide id="5" orient="horz" pos="3026" userDrawn="1">
          <p15:clr>
            <a:srgbClr val="F26B43"/>
          </p15:clr>
        </p15:guide>
        <p15:guide id="7" pos="56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A638-9CC2-49B7-B5E3-083FD8CBBA9F}"/>
              </a:ext>
            </a:extLst>
          </p:cNvPr>
          <p:cNvSpPr>
            <a:spLocks noGrp="1"/>
          </p:cNvSpPr>
          <p:nvPr>
            <p:ph type="title"/>
          </p:nvPr>
        </p:nvSpPr>
        <p:spPr/>
        <p:txBody>
          <a:bodyPr/>
          <a:lstStyle/>
          <a:p>
            <a:r>
              <a:rPr lang="en-GB" dirty="0" smtClean="0"/>
              <a:t>IVC Planned Reopening</a:t>
            </a:r>
            <a:endParaRPr lang="en-GB" dirty="0"/>
          </a:p>
        </p:txBody>
      </p:sp>
      <p:sp>
        <p:nvSpPr>
          <p:cNvPr id="3" name="Subtitle 2">
            <a:extLst>
              <a:ext uri="{FF2B5EF4-FFF2-40B4-BE49-F238E27FC236}">
                <a16:creationId xmlns:a16="http://schemas.microsoft.com/office/drawing/2014/main" id="{4B105258-0C36-4390-BFC5-530044B0B59C}"/>
              </a:ext>
            </a:extLst>
          </p:cNvPr>
          <p:cNvSpPr>
            <a:spLocks noGrp="1"/>
          </p:cNvSpPr>
          <p:nvPr>
            <p:ph type="subTitle" sz="half" idx="1"/>
          </p:nvPr>
        </p:nvSpPr>
        <p:spPr/>
        <p:txBody>
          <a:bodyPr/>
          <a:lstStyle/>
          <a:p>
            <a:r>
              <a:rPr lang="en-GB" dirty="0" smtClean="0"/>
              <a:t>Update: July 2020</a:t>
            </a:r>
            <a:endParaRPr lang="en-GB" dirty="0"/>
          </a:p>
        </p:txBody>
      </p:sp>
    </p:spTree>
    <p:extLst>
      <p:ext uri="{BB962C8B-B14F-4D97-AF65-F5344CB8AC3E}">
        <p14:creationId xmlns:p14="http://schemas.microsoft.com/office/powerpoint/2010/main" val="369791516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02426248"/>
              </p:ext>
            </p:extLst>
          </p:nvPr>
        </p:nvGraphicFramePr>
        <p:xfrm>
          <a:off x="0" y="749508"/>
          <a:ext cx="9144000" cy="4241244"/>
        </p:xfrm>
        <a:graphic>
          <a:graphicData uri="http://schemas.openxmlformats.org/drawingml/2006/table">
            <a:tbl>
              <a:tblPr firstRow="1" bandRow="1">
                <a:tableStyleId>{00A15C55-8517-42AA-B614-E9B94910E393}</a:tableStyleId>
              </a:tblPr>
              <a:tblGrid>
                <a:gridCol w="1679027">
                  <a:extLst>
                    <a:ext uri="{9D8B030D-6E8A-4147-A177-3AD203B41FA5}">
                      <a16:colId xmlns:a16="http://schemas.microsoft.com/office/drawing/2014/main" val="4166855890"/>
                    </a:ext>
                  </a:extLst>
                </a:gridCol>
                <a:gridCol w="7464973">
                  <a:extLst>
                    <a:ext uri="{9D8B030D-6E8A-4147-A177-3AD203B41FA5}">
                      <a16:colId xmlns:a16="http://schemas.microsoft.com/office/drawing/2014/main" val="3249127165"/>
                    </a:ext>
                  </a:extLst>
                </a:gridCol>
              </a:tblGrid>
              <a:tr h="319540">
                <a:tc gridSpan="2">
                  <a:txBody>
                    <a:bodyPr/>
                    <a:lstStyle/>
                    <a:p>
                      <a:pPr algn="l"/>
                      <a:r>
                        <a:rPr lang="en-GB" sz="1400" dirty="0" smtClean="0"/>
                        <a:t>Hygiene</a:t>
                      </a:r>
                      <a:endParaRPr lang="en-GB" sz="1400" dirty="0">
                        <a:solidFill>
                          <a:srgbClr val="FF0000"/>
                        </a:solidFill>
                      </a:endParaRPr>
                    </a:p>
                  </a:txBody>
                  <a:tcPr/>
                </a:tc>
                <a:tc hMerge="1">
                  <a:txBody>
                    <a:bodyPr/>
                    <a:lstStyle/>
                    <a:p>
                      <a:endParaRPr lang="en-GB" dirty="0"/>
                    </a:p>
                  </a:txBody>
                  <a:tcPr/>
                </a:tc>
                <a:extLst>
                  <a:ext uri="{0D108BD9-81ED-4DB2-BD59-A6C34878D82A}">
                    <a16:rowId xmlns:a16="http://schemas.microsoft.com/office/drawing/2014/main" val="2756412681"/>
                  </a:ext>
                </a:extLst>
              </a:tr>
              <a:tr h="1054481">
                <a:tc>
                  <a:txBody>
                    <a:bodyPr/>
                    <a:lstStyle/>
                    <a:p>
                      <a:pPr algn="l"/>
                      <a:r>
                        <a:rPr lang="en-GB" sz="1200" dirty="0" smtClean="0"/>
                        <a:t>Cleaning</a:t>
                      </a:r>
                      <a:r>
                        <a:rPr lang="en-GB" sz="1200" baseline="0" dirty="0" smtClean="0"/>
                        <a:t> hands </a:t>
                      </a:r>
                      <a:endParaRPr lang="en-GB" sz="1200" b="1" dirty="0"/>
                    </a:p>
                  </a:txBody>
                  <a:tcPr/>
                </a:tc>
                <a:tc>
                  <a:txBody>
                    <a:bodyPr/>
                    <a:lstStyle/>
                    <a:p>
                      <a:pPr marL="285750" indent="-285750" algn="l">
                        <a:buFont typeface="Arial" panose="020B0604020202020204" pitchFamily="34" charset="0"/>
                        <a:buChar char="•"/>
                      </a:pPr>
                      <a:r>
                        <a:rPr lang="en-GB" sz="1200" dirty="0" smtClean="0"/>
                        <a:t>Students will be asked to clean</a:t>
                      </a:r>
                      <a:r>
                        <a:rPr lang="en-GB" sz="1200" baseline="0" dirty="0" smtClean="0"/>
                        <a:t> their hands more regularly in the following ways:</a:t>
                      </a:r>
                    </a:p>
                    <a:p>
                      <a:pPr marL="742950" lvl="1" indent="-285750" algn="l">
                        <a:buFont typeface="Arial" panose="020B0604020202020204" pitchFamily="34" charset="0"/>
                        <a:buChar char="•"/>
                      </a:pPr>
                      <a:r>
                        <a:rPr lang="en-GB" sz="1200" baseline="0" dirty="0" smtClean="0"/>
                        <a:t>Sanitise hands on arrival and exit at each individual classroom every day</a:t>
                      </a:r>
                    </a:p>
                    <a:p>
                      <a:pPr marL="742950" lvl="1" indent="-285750" algn="l">
                        <a:buFont typeface="Arial" panose="020B0604020202020204" pitchFamily="34" charset="0"/>
                        <a:buChar char="•"/>
                      </a:pPr>
                      <a:r>
                        <a:rPr lang="en-GB" sz="1200" baseline="0" dirty="0" smtClean="0"/>
                        <a:t>Wash and sanitise hands before and after eating.</a:t>
                      </a:r>
                    </a:p>
                    <a:p>
                      <a:pPr marL="742950" lvl="1" indent="-285750" algn="l">
                        <a:buFont typeface="Arial" panose="020B0604020202020204" pitchFamily="34" charset="0"/>
                        <a:buChar char="•"/>
                      </a:pPr>
                      <a:r>
                        <a:rPr lang="en-GB" sz="1200" baseline="0" dirty="0" smtClean="0"/>
                        <a:t>Students encouraged to bring own sanitiser to support College, sanitiser dispensers in classrooms and on the walls outside.</a:t>
                      </a:r>
                    </a:p>
                  </a:txBody>
                  <a:tcPr/>
                </a:tc>
                <a:extLst>
                  <a:ext uri="{0D108BD9-81ED-4DB2-BD59-A6C34878D82A}">
                    <a16:rowId xmlns:a16="http://schemas.microsoft.com/office/drawing/2014/main" val="2143089724"/>
                  </a:ext>
                </a:extLst>
              </a:tr>
              <a:tr h="510473">
                <a:tc>
                  <a:txBody>
                    <a:bodyPr/>
                    <a:lstStyle/>
                    <a:p>
                      <a:pPr algn="l"/>
                      <a:r>
                        <a:rPr lang="en-GB" sz="1200" dirty="0" smtClean="0"/>
                        <a:t>Good respiratory hygiene</a:t>
                      </a:r>
                      <a:endParaRPr lang="en-GB" sz="1200" b="1" dirty="0"/>
                    </a:p>
                  </a:txBody>
                  <a:tcPr/>
                </a:tc>
                <a:tc>
                  <a:txBody>
                    <a:bodyPr/>
                    <a:lstStyle/>
                    <a:p>
                      <a:pPr marL="285750" indent="-285750" algn="l">
                        <a:buFont typeface="Arial" panose="020B0604020202020204" pitchFamily="34" charset="0"/>
                        <a:buChar char="•"/>
                      </a:pPr>
                      <a:r>
                        <a:rPr lang="en-GB" sz="1200" dirty="0" smtClean="0"/>
                        <a:t>‘Catch it, bin</a:t>
                      </a:r>
                      <a:r>
                        <a:rPr lang="en-GB" sz="1200" baseline="0" dirty="0" smtClean="0"/>
                        <a:t> it, kill it’ will be promoted throughout College</a:t>
                      </a:r>
                    </a:p>
                    <a:p>
                      <a:pPr marL="285750" indent="-285750" algn="l">
                        <a:buFont typeface="Arial" panose="020B0604020202020204" pitchFamily="34" charset="0"/>
                        <a:buChar char="•"/>
                      </a:pPr>
                      <a:r>
                        <a:rPr lang="en-GB" sz="1200" baseline="0" dirty="0" smtClean="0"/>
                        <a:t>Students encouraged to bring their own tissues to support College, tissues available in classrooms.</a:t>
                      </a:r>
                    </a:p>
                  </a:txBody>
                  <a:tcPr/>
                </a:tc>
                <a:extLst>
                  <a:ext uri="{0D108BD9-81ED-4DB2-BD59-A6C34878D82A}">
                    <a16:rowId xmlns:a16="http://schemas.microsoft.com/office/drawing/2014/main" val="837368263"/>
                  </a:ext>
                </a:extLst>
              </a:tr>
              <a:tr h="671033">
                <a:tc>
                  <a:txBody>
                    <a:bodyPr/>
                    <a:lstStyle/>
                    <a:p>
                      <a:pPr algn="l"/>
                      <a:r>
                        <a:rPr lang="en-GB" sz="1200" dirty="0" smtClean="0"/>
                        <a:t>Face coverings</a:t>
                      </a:r>
                      <a:endParaRPr lang="en-GB" sz="1200" b="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t>Public Health England does not recommend the use of face coverings in schools.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t>Students and staff who wear a mask to and from College should remove and store the mask according to guidelines when at College. </a:t>
                      </a:r>
                    </a:p>
                  </a:txBody>
                  <a:tcPr/>
                </a:tc>
                <a:extLst>
                  <a:ext uri="{0D108BD9-81ED-4DB2-BD59-A6C34878D82A}">
                    <a16:rowId xmlns:a16="http://schemas.microsoft.com/office/drawing/2014/main" val="156756211"/>
                  </a:ext>
                </a:extLst>
              </a:tr>
              <a:tr h="862757">
                <a:tc>
                  <a:txBody>
                    <a:bodyPr/>
                    <a:lstStyle/>
                    <a:p>
                      <a:pPr algn="l"/>
                      <a:r>
                        <a:rPr lang="en-GB" sz="1200" dirty="0" smtClean="0"/>
                        <a:t>Cleaning</a:t>
                      </a:r>
                      <a:endParaRPr lang="en-GB" sz="1200" b="1" dirty="0"/>
                    </a:p>
                  </a:txBody>
                  <a:tcPr/>
                </a:tc>
                <a:tc>
                  <a:txBody>
                    <a:bodyPr/>
                    <a:lstStyle/>
                    <a:p>
                      <a:pPr marL="285750" indent="-285750" algn="l">
                        <a:buFont typeface="Arial" panose="020B0604020202020204" pitchFamily="34" charset="0"/>
                        <a:buChar char="•"/>
                      </a:pPr>
                      <a:r>
                        <a:rPr lang="en-GB" sz="1200" baseline="0" dirty="0" smtClean="0"/>
                        <a:t>A cleaning schedule will be in place which ensures an enhanced provision.</a:t>
                      </a:r>
                    </a:p>
                    <a:p>
                      <a:pPr marL="285750" indent="-285750" algn="l">
                        <a:buFont typeface="Arial" panose="020B0604020202020204" pitchFamily="34" charset="0"/>
                        <a:buChar char="•"/>
                      </a:pPr>
                      <a:r>
                        <a:rPr lang="en-GB" sz="1200" baseline="0" dirty="0" smtClean="0"/>
                        <a:t>More frequent cleaning of rooms/shared spaces and of frequently touched places.</a:t>
                      </a:r>
                    </a:p>
                    <a:p>
                      <a:pPr marL="285750" indent="-285750" algn="l">
                        <a:buFont typeface="Arial" panose="020B0604020202020204" pitchFamily="34" charset="0"/>
                        <a:buChar char="•"/>
                      </a:pPr>
                      <a:r>
                        <a:rPr lang="en-GB" sz="1200" baseline="0" dirty="0" smtClean="0"/>
                        <a:t>Toilets are cleaned regularly and students are asked to wash their hands before and after using the toilet; students will be asked to use toilets in specific areas of the College to minimise transmission.</a:t>
                      </a:r>
                      <a:endParaRPr lang="en-GB" sz="1200" b="0" i="0" baseline="0" dirty="0" smtClean="0"/>
                    </a:p>
                  </a:txBody>
                  <a:tcPr/>
                </a:tc>
                <a:extLst>
                  <a:ext uri="{0D108BD9-81ED-4DB2-BD59-A6C34878D82A}">
                    <a16:rowId xmlns:a16="http://schemas.microsoft.com/office/drawing/2014/main" val="1684253987"/>
                  </a:ext>
                </a:extLst>
              </a:tr>
              <a:tr h="671033">
                <a:tc>
                  <a:txBody>
                    <a:bodyPr/>
                    <a:lstStyle/>
                    <a:p>
                      <a:pPr algn="l"/>
                      <a:r>
                        <a:rPr lang="en-GB" sz="1200" dirty="0" smtClean="0"/>
                        <a:t>PPE</a:t>
                      </a:r>
                      <a:endParaRPr lang="en-GB" sz="1200" b="1" dirty="0"/>
                    </a:p>
                  </a:txBody>
                  <a:tcPr/>
                </a:tc>
                <a:tc>
                  <a:txBody>
                    <a:bodyPr/>
                    <a:lstStyle/>
                    <a:p>
                      <a:pPr marL="285750" indent="-285750" algn="l">
                        <a:buFont typeface="Arial" panose="020B0604020202020204" pitchFamily="34" charset="0"/>
                        <a:buChar char="•"/>
                      </a:pPr>
                      <a:r>
                        <a:rPr lang="en-GB" sz="1200" dirty="0" smtClean="0"/>
                        <a:t>Majority of staff will not require PPE beyond</a:t>
                      </a:r>
                      <a:r>
                        <a:rPr lang="en-GB" sz="1200" baseline="0" dirty="0" smtClean="0"/>
                        <a:t> what they would normally need for their work.</a:t>
                      </a:r>
                    </a:p>
                    <a:p>
                      <a:pPr marL="285750" indent="-285750" algn="l">
                        <a:buFont typeface="Arial" panose="020B0604020202020204" pitchFamily="34" charset="0"/>
                        <a:buChar char="•"/>
                      </a:pPr>
                      <a:r>
                        <a:rPr lang="en-GB" sz="1200" baseline="0" dirty="0" smtClean="0"/>
                        <a:t>PPE should be worn by staff when caring for a student with COVID-19 symptoms and a distance of 2m can not be achieved.</a:t>
                      </a:r>
                    </a:p>
                    <a:p>
                      <a:pPr marL="285750" indent="-285750" algn="l">
                        <a:buFont typeface="Arial" panose="020B0604020202020204" pitchFamily="34" charset="0"/>
                        <a:buChar char="•"/>
                      </a:pPr>
                      <a:r>
                        <a:rPr lang="en-GB" sz="1200" baseline="0" dirty="0" smtClean="0"/>
                        <a:t>PPE will be provided as appropriate for staff working with students requiring intimate care.</a:t>
                      </a:r>
                      <a:endParaRPr lang="en-GB" sz="1200" dirty="0"/>
                    </a:p>
                  </a:txBody>
                  <a:tcPr/>
                </a:tc>
                <a:extLst>
                  <a:ext uri="{0D108BD9-81ED-4DB2-BD59-A6C34878D82A}">
                    <a16:rowId xmlns:a16="http://schemas.microsoft.com/office/drawing/2014/main" val="2495174157"/>
                  </a:ext>
                </a:extLst>
              </a:tr>
            </a:tbl>
          </a:graphicData>
        </a:graphic>
      </p:graphicFrame>
    </p:spTree>
    <p:extLst>
      <p:ext uri="{BB962C8B-B14F-4D97-AF65-F5344CB8AC3E}">
        <p14:creationId xmlns:p14="http://schemas.microsoft.com/office/powerpoint/2010/main" val="84005691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19383330"/>
              </p:ext>
            </p:extLst>
          </p:nvPr>
        </p:nvGraphicFramePr>
        <p:xfrm>
          <a:off x="0" y="801974"/>
          <a:ext cx="9144001" cy="3987384"/>
        </p:xfrm>
        <a:graphic>
          <a:graphicData uri="http://schemas.openxmlformats.org/drawingml/2006/table">
            <a:tbl>
              <a:tblPr firstRow="1" bandRow="1">
                <a:tableStyleId>{F5AB1C69-6EDB-4FF4-983F-18BD219EF322}</a:tableStyleId>
              </a:tblPr>
              <a:tblGrid>
                <a:gridCol w="1071797">
                  <a:extLst>
                    <a:ext uri="{9D8B030D-6E8A-4147-A177-3AD203B41FA5}">
                      <a16:colId xmlns:a16="http://schemas.microsoft.com/office/drawing/2014/main" val="4166855890"/>
                    </a:ext>
                  </a:extLst>
                </a:gridCol>
                <a:gridCol w="8072204">
                  <a:extLst>
                    <a:ext uri="{9D8B030D-6E8A-4147-A177-3AD203B41FA5}">
                      <a16:colId xmlns:a16="http://schemas.microsoft.com/office/drawing/2014/main" val="3249127165"/>
                    </a:ext>
                  </a:extLst>
                </a:gridCol>
              </a:tblGrid>
              <a:tr h="342555">
                <a:tc gridSpan="2">
                  <a:txBody>
                    <a:bodyPr/>
                    <a:lstStyle/>
                    <a:p>
                      <a:pPr algn="l"/>
                      <a:r>
                        <a:rPr lang="en-GB" sz="1200" dirty="0" smtClean="0"/>
                        <a:t>Responding</a:t>
                      </a:r>
                      <a:r>
                        <a:rPr lang="en-GB" sz="1200" baseline="0" dirty="0" smtClean="0"/>
                        <a:t> to COVID-19 symptoms/confirmed cases</a:t>
                      </a:r>
                      <a:endParaRPr lang="en-GB" sz="1200" dirty="0">
                        <a:solidFill>
                          <a:srgbClr val="FF0000"/>
                        </a:solidFill>
                      </a:endParaRPr>
                    </a:p>
                  </a:txBody>
                  <a:tcPr/>
                </a:tc>
                <a:tc hMerge="1">
                  <a:txBody>
                    <a:bodyPr/>
                    <a:lstStyle/>
                    <a:p>
                      <a:endParaRPr lang="en-GB" dirty="0"/>
                    </a:p>
                  </a:txBody>
                  <a:tcPr/>
                </a:tc>
                <a:extLst>
                  <a:ext uri="{0D108BD9-81ED-4DB2-BD59-A6C34878D82A}">
                    <a16:rowId xmlns:a16="http://schemas.microsoft.com/office/drawing/2014/main" val="2756412681"/>
                  </a:ext>
                </a:extLst>
              </a:tr>
              <a:tr h="2453944">
                <a:tc>
                  <a:txBody>
                    <a:bodyPr/>
                    <a:lstStyle/>
                    <a:p>
                      <a:pPr algn="l"/>
                      <a:r>
                        <a:rPr lang="en-GB" sz="1100" dirty="0" smtClean="0"/>
                        <a:t>Students/ staff with symptoms</a:t>
                      </a:r>
                      <a:endParaRPr lang="en-GB" sz="1100" b="1" dirty="0"/>
                    </a:p>
                  </a:txBody>
                  <a:tcPr/>
                </a:tc>
                <a:tc>
                  <a:txBody>
                    <a:bodyPr/>
                    <a:lstStyle/>
                    <a:p>
                      <a:pPr marL="285750" indent="-285750" algn="l">
                        <a:buFont typeface="Arial" panose="020B0604020202020204" pitchFamily="34" charset="0"/>
                        <a:buChar char="•"/>
                      </a:pPr>
                      <a:r>
                        <a:rPr lang="en-GB" sz="1100" dirty="0" smtClean="0"/>
                        <a:t>Students/staff</a:t>
                      </a:r>
                      <a:r>
                        <a:rPr lang="en-GB" sz="1100" baseline="0" dirty="0" smtClean="0"/>
                        <a:t> with COVID-19 symptoms or those who have tested positive in the last 7 days MUST not come into College.</a:t>
                      </a:r>
                    </a:p>
                    <a:p>
                      <a:pPr marL="742950" lvl="1" indent="-285750" algn="l">
                        <a:buFont typeface="Arial" panose="020B0604020202020204" pitchFamily="34" charset="0"/>
                        <a:buChar char="•"/>
                      </a:pPr>
                      <a:r>
                        <a:rPr lang="en-GB" sz="1100" baseline="0" dirty="0" smtClean="0"/>
                        <a:t>They must follow the ‘stay at home: guidance for households with possible or confirmed COVID-19 infection’ which sets out that they must  self-isolate for at least 7 days and should arrange a test.</a:t>
                      </a:r>
                    </a:p>
                    <a:p>
                      <a:pPr marL="742950" lvl="1" indent="-285750" algn="l">
                        <a:buFont typeface="Arial" panose="020B0604020202020204" pitchFamily="34" charset="0"/>
                        <a:buChar char="•"/>
                      </a:pPr>
                      <a:r>
                        <a:rPr lang="en-GB" sz="1100" baseline="0" dirty="0" smtClean="0"/>
                        <a:t>Other members of the household (including siblings) should self-isolate for 14 days from when the symptomatic person first had symptoms.</a:t>
                      </a:r>
                    </a:p>
                    <a:p>
                      <a:pPr marL="285750" lvl="0" indent="-285750" algn="l">
                        <a:buFont typeface="Arial" panose="020B0604020202020204" pitchFamily="34" charset="0"/>
                        <a:buChar char="•"/>
                      </a:pPr>
                      <a:r>
                        <a:rPr lang="en-GB" sz="1100" baseline="0" dirty="0" smtClean="0"/>
                        <a:t>Students/staff who develop COVID-19 symptoms at College must be sent home and follow the guidance above.</a:t>
                      </a:r>
                    </a:p>
                    <a:p>
                      <a:pPr marL="742950" lvl="1" indent="-285750" algn="l">
                        <a:buFont typeface="Arial" panose="020B0604020202020204" pitchFamily="34" charset="0"/>
                        <a:buChar char="•"/>
                      </a:pPr>
                      <a:r>
                        <a:rPr lang="en-GB" sz="1100" baseline="0" dirty="0" smtClean="0"/>
                        <a:t>A student waiting for collection , will be moved, where practicable, to a room where they can be isolated behind a closed door or to an area which is at least 2metres away from other people.  </a:t>
                      </a:r>
                    </a:p>
                    <a:p>
                      <a:pPr marL="742950" lvl="1" indent="-285750" algn="l">
                        <a:buFont typeface="Arial" panose="020B0604020202020204" pitchFamily="34" charset="0"/>
                        <a:buChar char="•"/>
                      </a:pPr>
                      <a:r>
                        <a:rPr lang="en-GB" sz="1100" baseline="0" dirty="0" smtClean="0"/>
                        <a:t>A separate bathroom must be used and the bathroom cleaned and disinfected before being used by anyone else.</a:t>
                      </a:r>
                    </a:p>
                    <a:p>
                      <a:pPr marL="742950" lvl="1" indent="-285750" algn="l">
                        <a:buFont typeface="Arial" panose="020B0604020202020204" pitchFamily="34" charset="0"/>
                        <a:buChar char="•"/>
                      </a:pPr>
                      <a:r>
                        <a:rPr lang="en-GB" sz="1100" baseline="0" dirty="0" smtClean="0"/>
                        <a:t>If 2metres distance cannot be maintained then PPE must be worn by the first aider.</a:t>
                      </a:r>
                    </a:p>
                    <a:p>
                      <a:pPr marL="742950" lvl="1" indent="-285750" algn="l">
                        <a:buFont typeface="Arial" panose="020B0604020202020204" pitchFamily="34" charset="0"/>
                        <a:buChar char="•"/>
                      </a:pPr>
                      <a:r>
                        <a:rPr lang="en-GB" sz="1100" baseline="0" dirty="0" smtClean="0"/>
                        <a:t>The area around the person with symptoms must be cleaned and disinfected after they have left.</a:t>
                      </a:r>
                    </a:p>
                    <a:p>
                      <a:pPr marL="742950" lvl="1" indent="-285750" algn="l">
                        <a:buFont typeface="Arial" panose="020B0604020202020204" pitchFamily="34" charset="0"/>
                        <a:buChar char="•"/>
                      </a:pPr>
                      <a:r>
                        <a:rPr lang="en-GB" sz="1100" baseline="0" dirty="0" smtClean="0"/>
                        <a:t>No other staff or students who have had close contact with the person going home need to leave unless they develop symptoms.</a:t>
                      </a:r>
                    </a:p>
                  </a:txBody>
                  <a:tcPr/>
                </a:tc>
                <a:extLst>
                  <a:ext uri="{0D108BD9-81ED-4DB2-BD59-A6C34878D82A}">
                    <a16:rowId xmlns:a16="http://schemas.microsoft.com/office/drawing/2014/main" val="2143089724"/>
                  </a:ext>
                </a:extLst>
              </a:tr>
              <a:tr h="1190885">
                <a:tc>
                  <a:txBody>
                    <a:bodyPr/>
                    <a:lstStyle/>
                    <a:p>
                      <a:pPr algn="l"/>
                      <a:r>
                        <a:rPr lang="en-GB" sz="1100" dirty="0" smtClean="0"/>
                        <a:t>Track &amp; Trace process</a:t>
                      </a:r>
                      <a:endParaRPr lang="en-GB" sz="1100" b="1" dirty="0"/>
                    </a:p>
                  </a:txBody>
                  <a:tcPr/>
                </a:tc>
                <a:tc>
                  <a:txBody>
                    <a:bodyPr/>
                    <a:lstStyle/>
                    <a:p>
                      <a:pPr marL="285750" indent="-285750" algn="l">
                        <a:buFont typeface="Arial" panose="020B0604020202020204" pitchFamily="34" charset="0"/>
                        <a:buChar char="•"/>
                      </a:pPr>
                      <a:r>
                        <a:rPr lang="en-GB" sz="1100" dirty="0" smtClean="0"/>
                        <a:t>Students/staff with COVID-19</a:t>
                      </a:r>
                      <a:r>
                        <a:rPr lang="en-GB" sz="1100" baseline="0" dirty="0" smtClean="0"/>
                        <a:t> symptoms must </a:t>
                      </a:r>
                    </a:p>
                    <a:p>
                      <a:pPr marL="742950" lvl="1" indent="-285750" algn="l">
                        <a:buFont typeface="Arial" panose="020B0604020202020204" pitchFamily="34" charset="0"/>
                        <a:buChar char="•"/>
                      </a:pPr>
                      <a:r>
                        <a:rPr lang="en-GB" sz="1100" baseline="0" dirty="0" smtClean="0"/>
                        <a:t>book a test (and remain at home)</a:t>
                      </a:r>
                    </a:p>
                    <a:p>
                      <a:pPr marL="742950" lvl="1" indent="-285750" algn="l">
                        <a:buFont typeface="Arial" panose="020B0604020202020204" pitchFamily="34" charset="0"/>
                        <a:buChar char="•"/>
                      </a:pPr>
                      <a:r>
                        <a:rPr lang="en-GB" sz="1100" baseline="0" dirty="0" smtClean="0"/>
                        <a:t>Provide details of anyone they have been in close contact with if they were to test positive for COVID-19.</a:t>
                      </a:r>
                    </a:p>
                    <a:p>
                      <a:pPr marL="742950" lvl="1" indent="-285750" algn="l">
                        <a:buFont typeface="Arial" panose="020B0604020202020204" pitchFamily="34" charset="0"/>
                        <a:buChar char="•"/>
                      </a:pPr>
                      <a:r>
                        <a:rPr lang="en-GB" sz="1100" baseline="0" dirty="0" smtClean="0"/>
                        <a:t>Inform College immediately of the result</a:t>
                      </a:r>
                    </a:p>
                    <a:p>
                      <a:pPr marL="1200150" lvl="2" indent="-285750" algn="l">
                        <a:buFont typeface="Arial" panose="020B0604020202020204" pitchFamily="34" charset="0"/>
                        <a:buChar char="•"/>
                      </a:pPr>
                      <a:r>
                        <a:rPr lang="en-GB" sz="1100" baseline="0" dirty="0" smtClean="0"/>
                        <a:t>If negative and they no longer have symptoms linked to COVID-19 they can return to College </a:t>
                      </a:r>
                    </a:p>
                    <a:p>
                      <a:pPr marL="1200150" lvl="2" indent="-285750" algn="l">
                        <a:buFont typeface="Arial" panose="020B0604020202020204" pitchFamily="34" charset="0"/>
                        <a:buChar char="•"/>
                      </a:pPr>
                      <a:r>
                        <a:rPr lang="en-GB" sz="1100" baseline="0" dirty="0" smtClean="0"/>
                        <a:t>If positive follow ‘stay at home: guidance’</a:t>
                      </a:r>
                    </a:p>
                  </a:txBody>
                  <a:tcPr/>
                </a:tc>
                <a:extLst>
                  <a:ext uri="{0D108BD9-81ED-4DB2-BD59-A6C34878D82A}">
                    <a16:rowId xmlns:a16="http://schemas.microsoft.com/office/drawing/2014/main" val="837368263"/>
                  </a:ext>
                </a:extLst>
              </a:tr>
            </a:tbl>
          </a:graphicData>
        </a:graphic>
      </p:graphicFrame>
    </p:spTree>
    <p:extLst>
      <p:ext uri="{BB962C8B-B14F-4D97-AF65-F5344CB8AC3E}">
        <p14:creationId xmlns:p14="http://schemas.microsoft.com/office/powerpoint/2010/main" val="262484329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21160763"/>
              </p:ext>
            </p:extLst>
          </p:nvPr>
        </p:nvGraphicFramePr>
        <p:xfrm>
          <a:off x="0" y="951875"/>
          <a:ext cx="9144001" cy="2937408"/>
        </p:xfrm>
        <a:graphic>
          <a:graphicData uri="http://schemas.openxmlformats.org/drawingml/2006/table">
            <a:tbl>
              <a:tblPr firstRow="1" bandRow="1">
                <a:tableStyleId>{7DF18680-E054-41AD-8BC1-D1AEF772440D}</a:tableStyleId>
              </a:tblPr>
              <a:tblGrid>
                <a:gridCol w="1071797">
                  <a:extLst>
                    <a:ext uri="{9D8B030D-6E8A-4147-A177-3AD203B41FA5}">
                      <a16:colId xmlns:a16="http://schemas.microsoft.com/office/drawing/2014/main" val="4166855890"/>
                    </a:ext>
                  </a:extLst>
                </a:gridCol>
                <a:gridCol w="8072204">
                  <a:extLst>
                    <a:ext uri="{9D8B030D-6E8A-4147-A177-3AD203B41FA5}">
                      <a16:colId xmlns:a16="http://schemas.microsoft.com/office/drawing/2014/main" val="3249127165"/>
                    </a:ext>
                  </a:extLst>
                </a:gridCol>
              </a:tblGrid>
              <a:tr h="289327">
                <a:tc gridSpan="2">
                  <a:txBody>
                    <a:bodyPr/>
                    <a:lstStyle/>
                    <a:p>
                      <a:pPr algn="l"/>
                      <a:r>
                        <a:rPr lang="en-GB" sz="1200" dirty="0" smtClean="0"/>
                        <a:t>Responding</a:t>
                      </a:r>
                      <a:r>
                        <a:rPr lang="en-GB" sz="1200" baseline="0" dirty="0" smtClean="0"/>
                        <a:t> to COVID-19 symptoms/confirmed cases</a:t>
                      </a:r>
                      <a:endParaRPr lang="en-GB" sz="1200" dirty="0">
                        <a:solidFill>
                          <a:srgbClr val="FF0000"/>
                        </a:solidFill>
                      </a:endParaRPr>
                    </a:p>
                  </a:txBody>
                  <a:tcPr/>
                </a:tc>
                <a:tc hMerge="1">
                  <a:txBody>
                    <a:bodyPr/>
                    <a:lstStyle/>
                    <a:p>
                      <a:endParaRPr lang="en-GB" dirty="0"/>
                    </a:p>
                  </a:txBody>
                  <a:tcPr/>
                </a:tc>
                <a:extLst>
                  <a:ext uri="{0D108BD9-81ED-4DB2-BD59-A6C34878D82A}">
                    <a16:rowId xmlns:a16="http://schemas.microsoft.com/office/drawing/2014/main" val="2756412681"/>
                  </a:ext>
                </a:extLst>
              </a:tr>
              <a:tr h="479272">
                <a:tc>
                  <a:txBody>
                    <a:bodyPr/>
                    <a:lstStyle/>
                    <a:p>
                      <a:pPr algn="l"/>
                      <a:r>
                        <a:rPr lang="en-GB" sz="1100" b="1" dirty="0" smtClean="0"/>
                        <a:t>Managing confirmed cases</a:t>
                      </a:r>
                      <a:endParaRPr lang="en-GB" sz="1100" b="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smtClean="0"/>
                        <a:t>In the case of a confirmed case in someone who has attended College, the College must contact the local health protection team who will carry out a rapid risk assessment.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smtClean="0"/>
                        <a:t>Based on the advice from the local health protection team, the College will send home those who have been in close contact with the person who has tested positive advising them to isolate for 14 days since they were last in close contact with the that person.  Close contact means: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smtClean="0"/>
                        <a:t>Face to face contact (within 1m) for any length of time.</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smtClean="0"/>
                        <a:t>Within 1 to 2 metres for more than 15 minutes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smtClean="0"/>
                        <a:t>Travelling in a small vehicle, e.g. car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smtClean="0"/>
                        <a:t>Household members of those sent home do not need to self isolate unless the sent home person has symptoms.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smtClean="0"/>
                        <a:t>The person sent home should remain at home for 14 days regardless of whether they have a test for symptoms and the result is negative.</a:t>
                      </a:r>
                    </a:p>
                  </a:txBody>
                  <a:tcPr/>
                </a:tc>
                <a:extLst>
                  <a:ext uri="{0D108BD9-81ED-4DB2-BD59-A6C34878D82A}">
                    <a16:rowId xmlns:a16="http://schemas.microsoft.com/office/drawing/2014/main" val="156756211"/>
                  </a:ext>
                </a:extLst>
              </a:tr>
              <a:tr h="712601">
                <a:tc>
                  <a:txBody>
                    <a:bodyPr/>
                    <a:lstStyle/>
                    <a:p>
                      <a:pPr algn="l"/>
                      <a:r>
                        <a:rPr lang="en-GB" sz="1100" b="1" dirty="0" smtClean="0"/>
                        <a:t>Containing an outbreak</a:t>
                      </a:r>
                      <a:endParaRPr lang="en-GB" sz="1100" b="1" dirty="0"/>
                    </a:p>
                  </a:txBody>
                  <a:tcPr/>
                </a:tc>
                <a:tc>
                  <a:txBody>
                    <a:bodyPr/>
                    <a:lstStyle/>
                    <a:p>
                      <a:pPr marL="285750" indent="-285750" algn="l">
                        <a:buFont typeface="Arial" panose="020B0604020202020204" pitchFamily="34" charset="0"/>
                        <a:buChar char="•"/>
                      </a:pPr>
                      <a:r>
                        <a:rPr lang="en-GB" sz="1100" baseline="0" dirty="0" smtClean="0"/>
                        <a:t>Two or more confirmed cases in 14 days or an overall rise in absence where COVID-19 is suspected could signal an outbreak. The College must work with the local health protection team who will advise on action required.</a:t>
                      </a:r>
                    </a:p>
                    <a:p>
                      <a:pPr marL="285750" indent="-285750" algn="l">
                        <a:buFont typeface="Arial" panose="020B0604020202020204" pitchFamily="34" charset="0"/>
                        <a:buChar char="•"/>
                      </a:pPr>
                      <a:r>
                        <a:rPr lang="en-GB" sz="1100" baseline="0" dirty="0" smtClean="0"/>
                        <a:t>It may be recommended a larger number of people self isolate at home as a precautionary measure.</a:t>
                      </a:r>
                      <a:endParaRPr lang="en-GB" sz="1100" b="0" i="0" baseline="0" dirty="0" smtClean="0"/>
                    </a:p>
                  </a:txBody>
                  <a:tcPr/>
                </a:tc>
                <a:extLst>
                  <a:ext uri="{0D108BD9-81ED-4DB2-BD59-A6C34878D82A}">
                    <a16:rowId xmlns:a16="http://schemas.microsoft.com/office/drawing/2014/main" val="1684253987"/>
                  </a:ext>
                </a:extLst>
              </a:tr>
            </a:tbl>
          </a:graphicData>
        </a:graphic>
      </p:graphicFrame>
    </p:spTree>
    <p:extLst>
      <p:ext uri="{BB962C8B-B14F-4D97-AF65-F5344CB8AC3E}">
        <p14:creationId xmlns:p14="http://schemas.microsoft.com/office/powerpoint/2010/main" val="397376179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51335440"/>
              </p:ext>
            </p:extLst>
          </p:nvPr>
        </p:nvGraphicFramePr>
        <p:xfrm>
          <a:off x="0" y="1182314"/>
          <a:ext cx="9144000" cy="3252353"/>
        </p:xfrm>
        <a:graphic>
          <a:graphicData uri="http://schemas.openxmlformats.org/drawingml/2006/table">
            <a:tbl>
              <a:tblPr firstRow="1" bandRow="1">
                <a:tableStyleId>{00A15C55-8517-42AA-B614-E9B94910E393}</a:tableStyleId>
              </a:tblPr>
              <a:tblGrid>
                <a:gridCol w="1679027">
                  <a:extLst>
                    <a:ext uri="{9D8B030D-6E8A-4147-A177-3AD203B41FA5}">
                      <a16:colId xmlns:a16="http://schemas.microsoft.com/office/drawing/2014/main" val="4166855890"/>
                    </a:ext>
                  </a:extLst>
                </a:gridCol>
                <a:gridCol w="7464973">
                  <a:extLst>
                    <a:ext uri="{9D8B030D-6E8A-4147-A177-3AD203B41FA5}">
                      <a16:colId xmlns:a16="http://schemas.microsoft.com/office/drawing/2014/main" val="3249127165"/>
                    </a:ext>
                  </a:extLst>
                </a:gridCol>
              </a:tblGrid>
              <a:tr h="359087">
                <a:tc gridSpan="2">
                  <a:txBody>
                    <a:bodyPr/>
                    <a:lstStyle/>
                    <a:p>
                      <a:pPr algn="l"/>
                      <a:r>
                        <a:rPr lang="en-GB" sz="1400" dirty="0" smtClean="0"/>
                        <a:t>Contingency planning</a:t>
                      </a:r>
                      <a:endParaRPr lang="en-GB" sz="1400" dirty="0">
                        <a:solidFill>
                          <a:srgbClr val="FF0000"/>
                        </a:solidFill>
                      </a:endParaRPr>
                    </a:p>
                  </a:txBody>
                  <a:tcPr/>
                </a:tc>
                <a:tc hMerge="1">
                  <a:txBody>
                    <a:bodyPr/>
                    <a:lstStyle/>
                    <a:p>
                      <a:endParaRPr lang="en-GB" dirty="0"/>
                    </a:p>
                  </a:txBody>
                  <a:tcPr/>
                </a:tc>
                <a:extLst>
                  <a:ext uri="{0D108BD9-81ED-4DB2-BD59-A6C34878D82A}">
                    <a16:rowId xmlns:a16="http://schemas.microsoft.com/office/drawing/2014/main" val="2756412681"/>
                  </a:ext>
                </a:extLst>
              </a:tr>
              <a:tr h="538630">
                <a:tc>
                  <a:txBody>
                    <a:bodyPr/>
                    <a:lstStyle/>
                    <a:p>
                      <a:pPr algn="l"/>
                      <a:r>
                        <a:rPr lang="en-GB" sz="1200" b="1" dirty="0" smtClean="0">
                          <a:solidFill>
                            <a:srgbClr val="FF0000"/>
                          </a:solidFill>
                        </a:rPr>
                        <a:t>National/local</a:t>
                      </a:r>
                      <a:r>
                        <a:rPr lang="en-GB" sz="1200" b="1" baseline="0" dirty="0" smtClean="0">
                          <a:solidFill>
                            <a:srgbClr val="FF0000"/>
                          </a:solidFill>
                        </a:rPr>
                        <a:t> lockdown scenario</a:t>
                      </a:r>
                      <a:endParaRPr lang="en-GB" sz="1200" b="1" dirty="0">
                        <a:solidFill>
                          <a:srgbClr val="FF0000"/>
                        </a:solidFill>
                      </a:endParaRPr>
                    </a:p>
                  </a:txBody>
                  <a:tcPr/>
                </a:tc>
                <a:tc>
                  <a:txBody>
                    <a:bodyPr/>
                    <a:lstStyle/>
                    <a:p>
                      <a:pPr marL="285750" indent="-285750" algn="l">
                        <a:buFont typeface="Arial" panose="020B0604020202020204" pitchFamily="34" charset="0"/>
                        <a:buChar char="•"/>
                      </a:pPr>
                      <a:r>
                        <a:rPr lang="en-GB" sz="1200" dirty="0" smtClean="0"/>
                        <a:t>In the event that a</a:t>
                      </a:r>
                      <a:r>
                        <a:rPr lang="en-GB" sz="1200" baseline="0" dirty="0" smtClean="0"/>
                        <a:t> local or national lockdown finds everyone working from home remote learning will begin immediately with students following their usual timetable for continuity and to allow for a simple transition back into College at the appropriate time.</a:t>
                      </a:r>
                    </a:p>
                    <a:p>
                      <a:pPr marL="285750" indent="-285750" algn="l">
                        <a:buFont typeface="Arial" panose="020B0604020202020204" pitchFamily="34" charset="0"/>
                        <a:buChar char="•"/>
                      </a:pPr>
                      <a:r>
                        <a:rPr lang="en-GB" sz="1200" baseline="0" dirty="0" smtClean="0"/>
                        <a:t>Faculties will be expected to deliver live video lessons at the normal lesson times, to larger groups of students if necessary. This will support students working through their workpacks at home.</a:t>
                      </a:r>
                      <a:endParaRPr lang="en-GB" sz="1200" dirty="0"/>
                    </a:p>
                  </a:txBody>
                  <a:tcPr/>
                </a:tc>
                <a:extLst>
                  <a:ext uri="{0D108BD9-81ED-4DB2-BD59-A6C34878D82A}">
                    <a16:rowId xmlns:a16="http://schemas.microsoft.com/office/drawing/2014/main" val="2143089724"/>
                  </a:ext>
                </a:extLst>
              </a:tr>
              <a:tr h="754082">
                <a:tc>
                  <a:txBody>
                    <a:bodyPr/>
                    <a:lstStyle/>
                    <a:p>
                      <a:pPr algn="l"/>
                      <a:r>
                        <a:rPr lang="en-GB" sz="1200" b="1" dirty="0" smtClean="0">
                          <a:solidFill>
                            <a:srgbClr val="FF6600"/>
                          </a:solidFill>
                        </a:rPr>
                        <a:t>Rota</a:t>
                      </a:r>
                      <a:r>
                        <a:rPr lang="en-GB" sz="1200" b="1" baseline="0" dirty="0" smtClean="0">
                          <a:solidFill>
                            <a:srgbClr val="FF6600"/>
                          </a:solidFill>
                        </a:rPr>
                        <a:t> system</a:t>
                      </a:r>
                      <a:endParaRPr lang="en-GB" sz="1200" b="1" dirty="0">
                        <a:solidFill>
                          <a:srgbClr val="FF6600"/>
                        </a:solidFill>
                      </a:endParaRPr>
                    </a:p>
                  </a:txBody>
                  <a:tcPr/>
                </a:tc>
                <a:tc>
                  <a:txBody>
                    <a:bodyPr/>
                    <a:lstStyle/>
                    <a:p>
                      <a:pPr marL="285750" indent="-285750" algn="l">
                        <a:buFont typeface="Arial" panose="020B0604020202020204" pitchFamily="34" charset="0"/>
                        <a:buChar char="•"/>
                      </a:pPr>
                      <a:r>
                        <a:rPr lang="en-GB" sz="1200" dirty="0" smtClean="0"/>
                        <a:t>In the event that social distancing measures increase and students</a:t>
                      </a:r>
                      <a:r>
                        <a:rPr lang="en-GB" sz="1200" baseline="0" dirty="0" smtClean="0"/>
                        <a:t> find themselves working at home/in College on a rota basis students will continue to follow their timetable whether at home or at College and will access the remote learning equivalent of any lessons being studied at home.  </a:t>
                      </a:r>
                    </a:p>
                    <a:p>
                      <a:pPr marL="285750" indent="-285750" algn="l">
                        <a:buFont typeface="Arial" panose="020B0604020202020204" pitchFamily="34" charset="0"/>
                        <a:buChar char="•"/>
                      </a:pPr>
                      <a:r>
                        <a:rPr lang="en-GB" sz="1200" baseline="0" dirty="0" smtClean="0"/>
                        <a:t>Where practicable assessed work will be carried out in College  in order to support students with that process</a:t>
                      </a:r>
                    </a:p>
                    <a:p>
                      <a:pPr marL="285750" indent="-285750" algn="l">
                        <a:buFont typeface="Arial" panose="020B0604020202020204" pitchFamily="34" charset="0"/>
                        <a:buChar char="•"/>
                      </a:pPr>
                      <a:r>
                        <a:rPr lang="en-GB" sz="1200" baseline="0" dirty="0" smtClean="0"/>
                        <a:t>If possible we plan to split cohorts in half and deliver lessons in College on a weekly rotation.</a:t>
                      </a:r>
                    </a:p>
                  </a:txBody>
                  <a:tcPr/>
                </a:tc>
                <a:extLst>
                  <a:ext uri="{0D108BD9-81ED-4DB2-BD59-A6C34878D82A}">
                    <a16:rowId xmlns:a16="http://schemas.microsoft.com/office/drawing/2014/main" val="837368263"/>
                  </a:ext>
                </a:extLst>
              </a:tr>
              <a:tr h="698706">
                <a:tc>
                  <a:txBody>
                    <a:bodyPr/>
                    <a:lstStyle/>
                    <a:p>
                      <a:pPr algn="l"/>
                      <a:r>
                        <a:rPr lang="en-GB" sz="1200" b="1" dirty="0" smtClean="0">
                          <a:solidFill>
                            <a:srgbClr val="FF6600"/>
                          </a:solidFill>
                        </a:rPr>
                        <a:t>Remote</a:t>
                      </a:r>
                      <a:r>
                        <a:rPr lang="en-GB" sz="1200" b="1" baseline="0" dirty="0" smtClean="0">
                          <a:solidFill>
                            <a:srgbClr val="FF6600"/>
                          </a:solidFill>
                        </a:rPr>
                        <a:t> provision</a:t>
                      </a:r>
                      <a:endParaRPr lang="en-GB" sz="1200" b="1" dirty="0">
                        <a:solidFill>
                          <a:srgbClr val="FF6600"/>
                        </a:solidFill>
                      </a:endParaRPr>
                    </a:p>
                  </a:txBody>
                  <a:tcPr/>
                </a:tc>
                <a:tc>
                  <a:txBody>
                    <a:bodyPr/>
                    <a:lstStyle/>
                    <a:p>
                      <a:pPr marL="285750" indent="-285750" algn="l">
                        <a:buFont typeface="Arial" panose="020B0604020202020204" pitchFamily="34" charset="0"/>
                        <a:buChar char="•"/>
                      </a:pPr>
                      <a:r>
                        <a:rPr lang="en-GB" sz="1200" baseline="0" dirty="0" smtClean="0"/>
                        <a:t>Lessons created for next academic year have blended learning built into them from the outset.  This means that students will have access to the same high quality lessons whether working in College with the teacher or working independently at home.</a:t>
                      </a:r>
                    </a:p>
                  </a:txBody>
                  <a:tcPr/>
                </a:tc>
                <a:extLst>
                  <a:ext uri="{0D108BD9-81ED-4DB2-BD59-A6C34878D82A}">
                    <a16:rowId xmlns:a16="http://schemas.microsoft.com/office/drawing/2014/main" val="3177950310"/>
                  </a:ext>
                </a:extLst>
              </a:tr>
            </a:tbl>
          </a:graphicData>
        </a:graphic>
      </p:graphicFrame>
    </p:spTree>
    <p:extLst>
      <p:ext uri="{BB962C8B-B14F-4D97-AF65-F5344CB8AC3E}">
        <p14:creationId xmlns:p14="http://schemas.microsoft.com/office/powerpoint/2010/main" val="21489066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AB04A0B-565F-4A70-A79B-496F9F3F8646}"/>
              </a:ext>
            </a:extLst>
          </p:cNvPr>
          <p:cNvSpPr>
            <a:spLocks noGrp="1"/>
          </p:cNvSpPr>
          <p:nvPr>
            <p:ph type="subTitle" sz="half" idx="1"/>
          </p:nvPr>
        </p:nvSpPr>
        <p:spPr/>
        <p:txBody>
          <a:bodyPr/>
          <a:lstStyle/>
          <a:p>
            <a:endParaRPr lang="en-GB" dirty="0"/>
          </a:p>
        </p:txBody>
      </p:sp>
    </p:spTree>
    <p:extLst>
      <p:ext uri="{BB962C8B-B14F-4D97-AF65-F5344CB8AC3E}">
        <p14:creationId xmlns:p14="http://schemas.microsoft.com/office/powerpoint/2010/main" val="324899142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7C01BB-FB7F-274A-BD3F-70987A0CEBB5}"/>
              </a:ext>
            </a:extLst>
          </p:cNvPr>
          <p:cNvSpPr>
            <a:spLocks noGrp="1"/>
          </p:cNvSpPr>
          <p:nvPr>
            <p:ph type="title"/>
          </p:nvPr>
        </p:nvSpPr>
        <p:spPr>
          <a:prstGeom prst="rect">
            <a:avLst/>
          </a:prstGeom>
        </p:spPr>
        <p:txBody>
          <a:bodyPr>
            <a:noAutofit/>
          </a:bodyPr>
          <a:lstStyle/>
          <a:p>
            <a:r>
              <a:rPr lang="en-US" sz="2800" dirty="0" smtClean="0"/>
              <a:t>Aims</a:t>
            </a:r>
            <a:endParaRPr lang="en-US" sz="2800" dirty="0"/>
          </a:p>
        </p:txBody>
      </p:sp>
      <p:sp>
        <p:nvSpPr>
          <p:cNvPr id="7" name="Text Placeholder 6">
            <a:extLst>
              <a:ext uri="{FF2B5EF4-FFF2-40B4-BE49-F238E27FC236}">
                <a16:creationId xmlns:a16="http://schemas.microsoft.com/office/drawing/2014/main" id="{3F7D6C2C-4D30-614C-9E0A-5D4CD6C284A2}"/>
              </a:ext>
            </a:extLst>
          </p:cNvPr>
          <p:cNvSpPr>
            <a:spLocks noGrp="1"/>
          </p:cNvSpPr>
          <p:nvPr>
            <p:ph type="body" sz="quarter" idx="10"/>
          </p:nvPr>
        </p:nvSpPr>
        <p:spPr>
          <a:prstGeom prst="rect">
            <a:avLst/>
          </a:prstGeom>
        </p:spPr>
        <p:txBody>
          <a:bodyPr/>
          <a:lstStyle/>
          <a:p>
            <a:r>
              <a:rPr lang="en-GB" dirty="0" smtClean="0"/>
              <a:t>To prioritise the safety of students, staff and the wider community</a:t>
            </a:r>
          </a:p>
          <a:p>
            <a:r>
              <a:rPr lang="en-GB" dirty="0" smtClean="0"/>
              <a:t>To  support students and staff in returning to College with as much normality as possible</a:t>
            </a:r>
            <a:endParaRPr lang="en-US" dirty="0"/>
          </a:p>
          <a:p>
            <a:endParaRPr lang="en-GB" dirty="0"/>
          </a:p>
          <a:p>
            <a:pPr>
              <a:buFont typeface="Arial" panose="020B0604020202020204" pitchFamily="34" charset="0"/>
              <a:buChar char="•"/>
            </a:pPr>
            <a:endParaRPr lang="en-US" dirty="0">
              <a:solidFill>
                <a:schemeClr val="accent5"/>
              </a:solidFill>
            </a:endParaRPr>
          </a:p>
        </p:txBody>
      </p:sp>
      <p:sp>
        <p:nvSpPr>
          <p:cNvPr id="6" name="Subtitle 5">
            <a:extLst>
              <a:ext uri="{FF2B5EF4-FFF2-40B4-BE49-F238E27FC236}">
                <a16:creationId xmlns:a16="http://schemas.microsoft.com/office/drawing/2014/main" id="{1EF07828-5DCD-B94E-8D1B-A048B4EDE3FB}"/>
              </a:ext>
            </a:extLst>
          </p:cNvPr>
          <p:cNvSpPr>
            <a:spLocks noGrp="1"/>
          </p:cNvSpPr>
          <p:nvPr>
            <p:ph type="subTitle" sz="half" idx="1"/>
          </p:nvPr>
        </p:nvSpPr>
        <p:spPr>
          <a:prstGeom prst="rect">
            <a:avLst/>
          </a:prstGeom>
        </p:spPr>
        <p:txBody>
          <a:bodyPr/>
          <a:lstStyle/>
          <a:p>
            <a:endParaRPr lang="en-US" sz="2400" dirty="0"/>
          </a:p>
        </p:txBody>
      </p:sp>
      <p:sp>
        <p:nvSpPr>
          <p:cNvPr id="10" name="TextBox 9"/>
          <p:cNvSpPr txBox="1"/>
          <p:nvPr/>
        </p:nvSpPr>
        <p:spPr>
          <a:xfrm>
            <a:off x="468351" y="3337559"/>
            <a:ext cx="8147825" cy="1200329"/>
          </a:xfrm>
          <a:prstGeom prst="rect">
            <a:avLst/>
          </a:prstGeom>
          <a:noFill/>
          <a:ln>
            <a:solidFill>
              <a:srgbClr val="FFD4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dirty="0" smtClean="0">
                <a:ln>
                  <a:noFill/>
                </a:ln>
                <a:solidFill>
                  <a:srgbClr val="25408F"/>
                </a:solidFill>
                <a:effectLst/>
                <a:uLnTx/>
                <a:uFillTx/>
                <a:latin typeface="+mn-lt"/>
                <a:ea typeface="+mn-ea"/>
                <a:cs typeface="+mn-cs"/>
              </a:rPr>
              <a:t>“The overarching principle to apply is reducing the number of contacts between children and staff.  This can be achieved through keeping groups separate and through maintaining distance between individuals.  These are not alternative options and both measures will help (even if implemented partially)….the balance between them will change depending on: children’s ability to distance, the lay out of the school and the feasibility of keeping distinct groups separate while offering a broad curriculum.”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smtClean="0">
                <a:ln>
                  <a:noFill/>
                </a:ln>
                <a:solidFill>
                  <a:srgbClr val="25408F"/>
                </a:solidFill>
                <a:effectLst/>
                <a:uLnTx/>
                <a:uFillTx/>
                <a:latin typeface="+mn-lt"/>
                <a:ea typeface="+mn-ea"/>
                <a:cs typeface="+mn-cs"/>
              </a:rPr>
              <a:t>Department For Education, Guidance for full opening – schools, 2 July 2020</a:t>
            </a:r>
            <a:endParaRPr kumimoji="0" lang="en-GB" sz="1200" b="0" u="none" strike="noStrike" kern="1200" cap="none" spc="0" normalizeH="0" baseline="0" noProof="0" dirty="0" smtClean="0">
              <a:ln>
                <a:noFill/>
              </a:ln>
              <a:solidFill>
                <a:srgbClr val="25408F"/>
              </a:solidFill>
              <a:effectLst/>
              <a:uLnTx/>
              <a:uFillTx/>
              <a:latin typeface="+mn-lt"/>
              <a:ea typeface="+mn-ea"/>
              <a:cs typeface="+mn-cs"/>
            </a:endParaRPr>
          </a:p>
        </p:txBody>
      </p:sp>
    </p:spTree>
    <p:extLst>
      <p:ext uri="{BB962C8B-B14F-4D97-AF65-F5344CB8AC3E}">
        <p14:creationId xmlns:p14="http://schemas.microsoft.com/office/powerpoint/2010/main" val="90682555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7C01BB-FB7F-274A-BD3F-70987A0CEBB5}"/>
              </a:ext>
            </a:extLst>
          </p:cNvPr>
          <p:cNvSpPr>
            <a:spLocks noGrp="1"/>
          </p:cNvSpPr>
          <p:nvPr>
            <p:ph type="title"/>
          </p:nvPr>
        </p:nvSpPr>
        <p:spPr>
          <a:prstGeom prst="rect">
            <a:avLst/>
          </a:prstGeom>
        </p:spPr>
        <p:txBody>
          <a:bodyPr>
            <a:noAutofit/>
          </a:bodyPr>
          <a:lstStyle/>
          <a:p>
            <a:r>
              <a:rPr lang="en-US" sz="2800" dirty="0" smtClean="0"/>
              <a:t>Areas to cover</a:t>
            </a:r>
            <a:endParaRPr lang="en-US" sz="2800" dirty="0"/>
          </a:p>
        </p:txBody>
      </p:sp>
      <p:sp>
        <p:nvSpPr>
          <p:cNvPr id="7" name="Text Placeholder 6">
            <a:extLst>
              <a:ext uri="{FF2B5EF4-FFF2-40B4-BE49-F238E27FC236}">
                <a16:creationId xmlns:a16="http://schemas.microsoft.com/office/drawing/2014/main" id="{3F7D6C2C-4D30-614C-9E0A-5D4CD6C284A2}"/>
              </a:ext>
            </a:extLst>
          </p:cNvPr>
          <p:cNvSpPr>
            <a:spLocks noGrp="1"/>
          </p:cNvSpPr>
          <p:nvPr>
            <p:ph type="body" sz="quarter" idx="10"/>
          </p:nvPr>
        </p:nvSpPr>
        <p:spPr>
          <a:prstGeom prst="rect">
            <a:avLst/>
          </a:prstGeom>
        </p:spPr>
        <p:txBody>
          <a:bodyPr/>
          <a:lstStyle/>
          <a:p>
            <a:r>
              <a:rPr lang="en-GB" dirty="0" smtClean="0"/>
              <a:t>Basics of distance/separation</a:t>
            </a:r>
          </a:p>
          <a:p>
            <a:r>
              <a:rPr lang="en-GB" dirty="0" smtClean="0"/>
              <a:t>Students</a:t>
            </a:r>
          </a:p>
          <a:p>
            <a:r>
              <a:rPr lang="en-GB" dirty="0" smtClean="0"/>
              <a:t>Staff</a:t>
            </a:r>
          </a:p>
          <a:p>
            <a:r>
              <a:rPr lang="en-GB" dirty="0" smtClean="0"/>
              <a:t>Teaching and Learning</a:t>
            </a:r>
          </a:p>
          <a:p>
            <a:r>
              <a:rPr lang="en-GB" dirty="0" smtClean="0"/>
              <a:t>Outside the classroom</a:t>
            </a:r>
          </a:p>
          <a:p>
            <a:r>
              <a:rPr lang="en-GB" dirty="0" smtClean="0"/>
              <a:t>Parents/Visitors</a:t>
            </a:r>
          </a:p>
          <a:p>
            <a:r>
              <a:rPr lang="en-GB" dirty="0" smtClean="0"/>
              <a:t>Contingency planning</a:t>
            </a:r>
          </a:p>
          <a:p>
            <a:endParaRPr lang="en-US" dirty="0"/>
          </a:p>
          <a:p>
            <a:endParaRPr lang="en-GB" dirty="0"/>
          </a:p>
          <a:p>
            <a:pPr>
              <a:buFont typeface="Arial" panose="020B0604020202020204" pitchFamily="34" charset="0"/>
              <a:buChar char="•"/>
            </a:pPr>
            <a:endParaRPr lang="en-US" dirty="0">
              <a:solidFill>
                <a:schemeClr val="accent5"/>
              </a:solidFill>
            </a:endParaRPr>
          </a:p>
        </p:txBody>
      </p:sp>
      <p:sp>
        <p:nvSpPr>
          <p:cNvPr id="6" name="Subtitle 5">
            <a:extLst>
              <a:ext uri="{FF2B5EF4-FFF2-40B4-BE49-F238E27FC236}">
                <a16:creationId xmlns:a16="http://schemas.microsoft.com/office/drawing/2014/main" id="{1EF07828-5DCD-B94E-8D1B-A048B4EDE3FB}"/>
              </a:ext>
            </a:extLst>
          </p:cNvPr>
          <p:cNvSpPr>
            <a:spLocks noGrp="1"/>
          </p:cNvSpPr>
          <p:nvPr>
            <p:ph type="subTitle" sz="half" idx="1"/>
          </p:nvPr>
        </p:nvSpPr>
        <p:spPr>
          <a:prstGeom prst="rect">
            <a:avLst/>
          </a:prstGeom>
        </p:spPr>
        <p:txBody>
          <a:bodyPr/>
          <a:lstStyle/>
          <a:p>
            <a:endParaRPr lang="en-US" sz="2400" dirty="0"/>
          </a:p>
        </p:txBody>
      </p:sp>
    </p:spTree>
    <p:extLst>
      <p:ext uri="{BB962C8B-B14F-4D97-AF65-F5344CB8AC3E}">
        <p14:creationId xmlns:p14="http://schemas.microsoft.com/office/powerpoint/2010/main" val="104740672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9175A183-4FA4-4E18-A894-7C231D4DBC5A}"/>
              </a:ext>
            </a:extLst>
          </p:cNvPr>
          <p:cNvGraphicFramePr>
            <a:graphicFrameLocks noGrp="1"/>
          </p:cNvGraphicFramePr>
          <p:nvPr>
            <p:extLst>
              <p:ext uri="{D42A27DB-BD31-4B8C-83A1-F6EECF244321}">
                <p14:modId xmlns:p14="http://schemas.microsoft.com/office/powerpoint/2010/main" val="2818612374"/>
              </p:ext>
            </p:extLst>
          </p:nvPr>
        </p:nvGraphicFramePr>
        <p:xfrm>
          <a:off x="1077070" y="923422"/>
          <a:ext cx="7018714" cy="3645279"/>
        </p:xfrm>
        <a:graphic>
          <a:graphicData uri="http://schemas.openxmlformats.org/drawingml/2006/table">
            <a:tbl>
              <a:tblPr firstRow="1" bandRow="1">
                <a:tableStyleId>{1E171933-4619-4E11-9A3F-F7608DF75F80}</a:tableStyleId>
              </a:tblPr>
              <a:tblGrid>
                <a:gridCol w="3509357">
                  <a:extLst>
                    <a:ext uri="{9D8B030D-6E8A-4147-A177-3AD203B41FA5}">
                      <a16:colId xmlns:a16="http://schemas.microsoft.com/office/drawing/2014/main" val="3937943090"/>
                    </a:ext>
                  </a:extLst>
                </a:gridCol>
                <a:gridCol w="3509357">
                  <a:extLst>
                    <a:ext uri="{9D8B030D-6E8A-4147-A177-3AD203B41FA5}">
                      <a16:colId xmlns:a16="http://schemas.microsoft.com/office/drawing/2014/main" val="1099359259"/>
                    </a:ext>
                  </a:extLst>
                </a:gridCol>
              </a:tblGrid>
              <a:tr h="266041">
                <a:tc>
                  <a:txBody>
                    <a:bodyPr/>
                    <a:lstStyle/>
                    <a:p>
                      <a:pPr algn="ctr"/>
                      <a:r>
                        <a:rPr lang="en-GB" sz="1800" b="1" dirty="0" smtClean="0">
                          <a:latin typeface="Arial" panose="020B0604020202020204" pitchFamily="34" charset="0"/>
                          <a:cs typeface="Arial" panose="020B0604020202020204" pitchFamily="34" charset="0"/>
                        </a:rPr>
                        <a:t>Maintaining</a:t>
                      </a:r>
                      <a:r>
                        <a:rPr lang="en-GB" sz="1800" b="1" baseline="0" dirty="0" smtClean="0">
                          <a:latin typeface="Arial" panose="020B0604020202020204" pitchFamily="34" charset="0"/>
                          <a:cs typeface="Arial" panose="020B0604020202020204" pitchFamily="34" charset="0"/>
                        </a:rPr>
                        <a:t> Distance</a:t>
                      </a:r>
                      <a:endParaRPr lang="en-GB" sz="1800" b="1" dirty="0">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tc>
                  <a:txBody>
                    <a:bodyPr/>
                    <a:lstStyle/>
                    <a:p>
                      <a:pPr marL="0" marR="0" lvl="0" indent="0" algn="ctr" defTabSz="514325"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sym typeface="Calibri"/>
                        </a:rPr>
                        <a:t>Separating Groups</a:t>
                      </a:r>
                      <a:endParaRPr kumimoji="0" lang="en-GB"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alibri"/>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solidFill>
                  </a:tcPr>
                </a:tc>
                <a:extLst>
                  <a:ext uri="{0D108BD9-81ED-4DB2-BD59-A6C34878D82A}">
                    <a16:rowId xmlns:a16="http://schemas.microsoft.com/office/drawing/2014/main" val="3296871582"/>
                  </a:ext>
                </a:extLst>
              </a:tr>
              <a:tr h="605493">
                <a:tc>
                  <a:txBody>
                    <a:bodyPr/>
                    <a:lstStyle/>
                    <a:p>
                      <a:pPr algn="ctr"/>
                      <a:r>
                        <a:rPr lang="en-GB" sz="1400" dirty="0" smtClean="0">
                          <a:solidFill>
                            <a:schemeClr val="accent3"/>
                          </a:solidFill>
                          <a:latin typeface="Arial" panose="020B0604020202020204" pitchFamily="34" charset="0"/>
                          <a:cs typeface="Arial" panose="020B0604020202020204" pitchFamily="34" charset="0"/>
                        </a:rPr>
                        <a:t>Approaches to teaching and learning/classroom layouts</a:t>
                      </a:r>
                      <a:endParaRPr lang="en-GB" sz="1400" dirty="0">
                        <a:solidFill>
                          <a:schemeClr val="accent3"/>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20000"/>
                        <a:lumOff val="80000"/>
                      </a:schemeClr>
                    </a:solidFill>
                  </a:tcPr>
                </a:tc>
                <a:tc>
                  <a:txBody>
                    <a:bodyPr/>
                    <a:lstStyle/>
                    <a:p>
                      <a:pPr algn="ctr"/>
                      <a:r>
                        <a:rPr lang="en-GB" sz="1400" dirty="0" smtClean="0">
                          <a:solidFill>
                            <a:schemeClr val="accent3"/>
                          </a:solidFill>
                          <a:latin typeface="Arial" panose="020B0604020202020204" pitchFamily="34" charset="0"/>
                          <a:cs typeface="Arial" panose="020B0604020202020204" pitchFamily="34" charset="0"/>
                        </a:rPr>
                        <a:t>Removal of vertical tutor groups for 2020-21</a:t>
                      </a:r>
                      <a:r>
                        <a:rPr lang="en-GB" sz="1400" baseline="0" dirty="0" smtClean="0">
                          <a:solidFill>
                            <a:schemeClr val="accent3"/>
                          </a:solidFill>
                          <a:latin typeface="Arial" panose="020B0604020202020204" pitchFamily="34" charset="0"/>
                          <a:cs typeface="Arial" panose="020B0604020202020204" pitchFamily="34" charset="0"/>
                        </a:rPr>
                        <a:t> academic year</a:t>
                      </a:r>
                      <a:endParaRPr lang="en-GB" sz="1400" dirty="0">
                        <a:solidFill>
                          <a:schemeClr val="accent3"/>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97247954"/>
                  </a:ext>
                </a:extLst>
              </a:tr>
              <a:tr h="605493">
                <a:tc>
                  <a:txBody>
                    <a:bodyPr/>
                    <a:lstStyle/>
                    <a:p>
                      <a:pPr algn="ctr"/>
                      <a:r>
                        <a:rPr lang="en-GB" sz="1400" dirty="0" smtClean="0">
                          <a:solidFill>
                            <a:schemeClr val="accent3"/>
                          </a:solidFill>
                          <a:latin typeface="Arial" panose="020B0604020202020204" pitchFamily="34" charset="0"/>
                          <a:cs typeface="Arial" panose="020B0604020202020204" pitchFamily="34" charset="0"/>
                        </a:rPr>
                        <a:t>One way system: K Block,</a:t>
                      </a:r>
                      <a:r>
                        <a:rPr lang="en-GB" sz="1400" baseline="0" dirty="0" smtClean="0">
                          <a:solidFill>
                            <a:schemeClr val="accent3"/>
                          </a:solidFill>
                          <a:latin typeface="Arial" panose="020B0604020202020204" pitchFamily="34" charset="0"/>
                          <a:cs typeface="Arial" panose="020B0604020202020204" pitchFamily="34" charset="0"/>
                        </a:rPr>
                        <a:t> Science, Languages (either side of canopy)</a:t>
                      </a:r>
                      <a:endParaRPr lang="en-GB" sz="1400" dirty="0">
                        <a:solidFill>
                          <a:schemeClr val="accent3"/>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20000"/>
                        <a:lumOff val="80000"/>
                      </a:schemeClr>
                    </a:solidFill>
                  </a:tcPr>
                </a:tc>
                <a:tc>
                  <a:txBody>
                    <a:bodyPr/>
                    <a:lstStyle/>
                    <a:p>
                      <a:pPr algn="ctr"/>
                      <a:r>
                        <a:rPr lang="en-GB" sz="1400" dirty="0" smtClean="0">
                          <a:solidFill>
                            <a:schemeClr val="accent3"/>
                          </a:solidFill>
                          <a:latin typeface="Arial" panose="020B0604020202020204" pitchFamily="34" charset="0"/>
                          <a:cs typeface="Arial" panose="020B0604020202020204" pitchFamily="34" charset="0"/>
                        </a:rPr>
                        <a:t>Canteen</a:t>
                      </a:r>
                      <a:r>
                        <a:rPr lang="en-GB" sz="1400" baseline="0" dirty="0" smtClean="0">
                          <a:solidFill>
                            <a:schemeClr val="accent3"/>
                          </a:solidFill>
                          <a:latin typeface="Arial" panose="020B0604020202020204" pitchFamily="34" charset="0"/>
                          <a:cs typeface="Arial" panose="020B0604020202020204" pitchFamily="34" charset="0"/>
                        </a:rPr>
                        <a:t> closed and lunch provided only for FSM students</a:t>
                      </a:r>
                      <a:endParaRPr lang="en-GB" sz="1400" dirty="0">
                        <a:solidFill>
                          <a:schemeClr val="accent3"/>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34261591"/>
                  </a:ext>
                </a:extLst>
              </a:tr>
              <a:tr h="605493">
                <a:tc>
                  <a:txBody>
                    <a:bodyPr/>
                    <a:lstStyle/>
                    <a:p>
                      <a:pPr algn="ctr"/>
                      <a:r>
                        <a:rPr lang="en-GB" sz="1400" dirty="0" smtClean="0">
                          <a:solidFill>
                            <a:schemeClr val="accent3"/>
                          </a:solidFill>
                          <a:latin typeface="Arial" panose="020B0604020202020204" pitchFamily="34" charset="0"/>
                          <a:cs typeface="Arial" panose="020B0604020202020204" pitchFamily="34" charset="0"/>
                        </a:rPr>
                        <a:t>Staff at</a:t>
                      </a:r>
                      <a:r>
                        <a:rPr lang="en-GB" sz="1400" baseline="0" dirty="0" smtClean="0">
                          <a:solidFill>
                            <a:schemeClr val="accent3"/>
                          </a:solidFill>
                          <a:latin typeface="Arial" panose="020B0604020202020204" pitchFamily="34" charset="0"/>
                          <a:cs typeface="Arial" panose="020B0604020202020204" pitchFamily="34" charset="0"/>
                        </a:rPr>
                        <a:t> key duty points during peak times to control flow of students</a:t>
                      </a:r>
                      <a:endParaRPr lang="en-GB" sz="1400" dirty="0">
                        <a:solidFill>
                          <a:schemeClr val="accent3"/>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20000"/>
                        <a:lumOff val="80000"/>
                      </a:schemeClr>
                    </a:solidFill>
                  </a:tcPr>
                </a:tc>
                <a:tc>
                  <a:txBody>
                    <a:bodyPr/>
                    <a:lstStyle/>
                    <a:p>
                      <a:pPr algn="ctr"/>
                      <a:r>
                        <a:rPr lang="en-GB" sz="1400" dirty="0" smtClean="0">
                          <a:solidFill>
                            <a:schemeClr val="accent3"/>
                          </a:solidFill>
                          <a:latin typeface="Arial" panose="020B0604020202020204" pitchFamily="34" charset="0"/>
                          <a:cs typeface="Arial" panose="020B0604020202020204" pitchFamily="34" charset="0"/>
                        </a:rPr>
                        <a:t>iCAS</a:t>
                      </a:r>
                      <a:r>
                        <a:rPr lang="en-GB" sz="1400" baseline="0" dirty="0" smtClean="0">
                          <a:solidFill>
                            <a:schemeClr val="accent3"/>
                          </a:solidFill>
                          <a:latin typeface="Arial" panose="020B0604020202020204" pitchFamily="34" charset="0"/>
                          <a:cs typeface="Arial" panose="020B0604020202020204" pitchFamily="34" charset="0"/>
                        </a:rPr>
                        <a:t> to be delivered to horizontal groups</a:t>
                      </a:r>
                      <a:endParaRPr lang="en-GB" sz="1400" dirty="0">
                        <a:solidFill>
                          <a:schemeClr val="accent3"/>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62384231"/>
                  </a:ext>
                </a:extLst>
              </a:tr>
              <a:tr h="605493">
                <a:tc>
                  <a:txBody>
                    <a:bodyPr/>
                    <a:lstStyle/>
                    <a:p>
                      <a:pPr algn="ctr"/>
                      <a:r>
                        <a:rPr lang="en-GB" sz="1400" dirty="0" smtClean="0">
                          <a:solidFill>
                            <a:schemeClr val="accent3"/>
                          </a:solidFill>
                          <a:latin typeface="Arial" panose="020B0604020202020204" pitchFamily="34" charset="0"/>
                          <a:cs typeface="Arial" panose="020B0604020202020204" pitchFamily="34" charset="0"/>
                        </a:rPr>
                        <a:t>Controlled release of students</a:t>
                      </a:r>
                      <a:r>
                        <a:rPr lang="en-GB" sz="1400" baseline="0" dirty="0" smtClean="0">
                          <a:solidFill>
                            <a:schemeClr val="accent3"/>
                          </a:solidFill>
                          <a:latin typeface="Arial" panose="020B0604020202020204" pitchFamily="34" charset="0"/>
                          <a:cs typeface="Arial" panose="020B0604020202020204" pitchFamily="34" charset="0"/>
                        </a:rPr>
                        <a:t> in K Block and use of outside doors (e.g. Hums, Science)</a:t>
                      </a:r>
                      <a:endParaRPr lang="en-GB" sz="1400" dirty="0">
                        <a:solidFill>
                          <a:schemeClr val="accent3"/>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20000"/>
                        <a:lumOff val="80000"/>
                      </a:schemeClr>
                    </a:solidFill>
                  </a:tcPr>
                </a:tc>
                <a:tc>
                  <a:txBody>
                    <a:bodyPr/>
                    <a:lstStyle/>
                    <a:p>
                      <a:pPr algn="ctr"/>
                      <a:r>
                        <a:rPr lang="en-GB" sz="1400" dirty="0" smtClean="0">
                          <a:solidFill>
                            <a:schemeClr val="accent3"/>
                          </a:solidFill>
                          <a:latin typeface="Arial" panose="020B0604020202020204" pitchFamily="34" charset="0"/>
                          <a:cs typeface="Arial" panose="020B0604020202020204" pitchFamily="34" charset="0"/>
                        </a:rPr>
                        <a:t>Designated break/lunch areas and toilet facilities for year groups</a:t>
                      </a:r>
                      <a:endParaRPr lang="en-GB" sz="1400" dirty="0">
                        <a:solidFill>
                          <a:schemeClr val="accent3"/>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41315057"/>
                  </a:ext>
                </a:extLst>
              </a:tr>
              <a:tr h="605493">
                <a:tc>
                  <a:txBody>
                    <a:bodyPr/>
                    <a:lstStyle/>
                    <a:p>
                      <a:pPr algn="ctr"/>
                      <a:r>
                        <a:rPr lang="en-GB" sz="1400" dirty="0" smtClean="0">
                          <a:solidFill>
                            <a:schemeClr val="accent3"/>
                          </a:solidFill>
                          <a:latin typeface="Arial" panose="020B0604020202020204" pitchFamily="34" charset="0"/>
                          <a:cs typeface="Arial" panose="020B0604020202020204" pitchFamily="34" charset="0"/>
                        </a:rPr>
                        <a:t>Large open site with lots of space for students at break/lunch</a:t>
                      </a:r>
                      <a:endParaRPr lang="en-GB" sz="1400" dirty="0">
                        <a:solidFill>
                          <a:schemeClr val="accent3"/>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514325" rtl="0" eaLnBrk="1" fontAlgn="auto" latinLnBrk="0" hangingPunct="1">
                        <a:lnSpc>
                          <a:spcPct val="100000"/>
                        </a:lnSpc>
                        <a:spcBef>
                          <a:spcPts val="0"/>
                        </a:spcBef>
                        <a:spcAft>
                          <a:spcPts val="0"/>
                        </a:spcAft>
                        <a:buClrTx/>
                        <a:buSzTx/>
                        <a:buFontTx/>
                        <a:buNone/>
                        <a:tabLst/>
                        <a:defRPr/>
                      </a:pPr>
                      <a:r>
                        <a:rPr lang="en-GB" sz="1400" baseline="0" dirty="0" smtClean="0">
                          <a:solidFill>
                            <a:schemeClr val="accent3"/>
                          </a:solidFill>
                          <a:latin typeface="Arial" panose="020B0604020202020204" pitchFamily="34" charset="0"/>
                          <a:cs typeface="Arial" panose="020B0604020202020204" pitchFamily="34" charset="0"/>
                        </a:rPr>
                        <a:t>All clubs/extra-curricular activities will be year-group only </a:t>
                      </a:r>
                      <a:endParaRPr lang="en-GB" sz="1400" dirty="0" smtClean="0">
                        <a:solidFill>
                          <a:schemeClr val="accent3"/>
                        </a:solidFill>
                        <a:latin typeface="Arial" panose="020B0604020202020204" pitchFamily="34" charset="0"/>
                        <a:cs typeface="Arial" panose="020B0604020202020204" pitchFamily="34" charset="0"/>
                      </a:endParaRPr>
                    </a:p>
                    <a:p>
                      <a:pPr algn="ctr"/>
                      <a:endParaRPr lang="en-GB" sz="1400" dirty="0">
                        <a:solidFill>
                          <a:schemeClr val="accent3"/>
                        </a:solidFill>
                        <a:latin typeface="Arial" panose="020B0604020202020204" pitchFamily="34" charset="0"/>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50375571"/>
                  </a:ext>
                </a:extLst>
              </a:tr>
            </a:tbl>
          </a:graphicData>
        </a:graphic>
      </p:graphicFrame>
    </p:spTree>
    <p:extLst>
      <p:ext uri="{BB962C8B-B14F-4D97-AF65-F5344CB8AC3E}">
        <p14:creationId xmlns:p14="http://schemas.microsoft.com/office/powerpoint/2010/main" val="408074303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99214608"/>
              </p:ext>
            </p:extLst>
          </p:nvPr>
        </p:nvGraphicFramePr>
        <p:xfrm>
          <a:off x="0" y="802876"/>
          <a:ext cx="9144000" cy="4397574"/>
        </p:xfrm>
        <a:graphic>
          <a:graphicData uri="http://schemas.openxmlformats.org/drawingml/2006/table">
            <a:tbl>
              <a:tblPr firstRow="1" bandRow="1">
                <a:tableStyleId>{F5AB1C69-6EDB-4FF4-983F-18BD219EF322}</a:tableStyleId>
              </a:tblPr>
              <a:tblGrid>
                <a:gridCol w="930216">
                  <a:extLst>
                    <a:ext uri="{9D8B030D-6E8A-4147-A177-3AD203B41FA5}">
                      <a16:colId xmlns:a16="http://schemas.microsoft.com/office/drawing/2014/main" val="4166855890"/>
                    </a:ext>
                  </a:extLst>
                </a:gridCol>
                <a:gridCol w="8213784">
                  <a:extLst>
                    <a:ext uri="{9D8B030D-6E8A-4147-A177-3AD203B41FA5}">
                      <a16:colId xmlns:a16="http://schemas.microsoft.com/office/drawing/2014/main" val="3249127165"/>
                    </a:ext>
                  </a:extLst>
                </a:gridCol>
              </a:tblGrid>
              <a:tr h="278022">
                <a:tc gridSpan="2">
                  <a:txBody>
                    <a:bodyPr/>
                    <a:lstStyle/>
                    <a:p>
                      <a:pPr algn="l"/>
                      <a:r>
                        <a:rPr lang="en-GB" sz="1050" b="1" dirty="0" smtClean="0"/>
                        <a:t>Students</a:t>
                      </a:r>
                      <a:endParaRPr lang="en-GB" sz="1050" b="1" dirty="0">
                        <a:solidFill>
                          <a:srgbClr val="FF0000"/>
                        </a:solidFill>
                      </a:endParaRPr>
                    </a:p>
                  </a:txBody>
                  <a:tcPr/>
                </a:tc>
                <a:tc hMerge="1">
                  <a:txBody>
                    <a:bodyPr/>
                    <a:lstStyle/>
                    <a:p>
                      <a:endParaRPr lang="en-GB" dirty="0"/>
                    </a:p>
                  </a:txBody>
                  <a:tcPr/>
                </a:tc>
                <a:extLst>
                  <a:ext uri="{0D108BD9-81ED-4DB2-BD59-A6C34878D82A}">
                    <a16:rowId xmlns:a16="http://schemas.microsoft.com/office/drawing/2014/main" val="2756412681"/>
                  </a:ext>
                </a:extLst>
              </a:tr>
              <a:tr h="837111">
                <a:tc>
                  <a:txBody>
                    <a:bodyPr/>
                    <a:lstStyle/>
                    <a:p>
                      <a:pPr algn="l"/>
                      <a:r>
                        <a:rPr lang="en-GB" sz="1000" b="1" dirty="0" smtClean="0"/>
                        <a:t>Wellbeing</a:t>
                      </a:r>
                      <a:endParaRPr lang="en-GB" sz="1000" b="1" dirty="0"/>
                    </a:p>
                  </a:txBody>
                  <a:tcPr/>
                </a:tc>
                <a:tc>
                  <a:txBody>
                    <a:bodyPr/>
                    <a:lstStyle/>
                    <a:p>
                      <a:pPr marL="285750" indent="-285750" algn="l">
                        <a:buFont typeface="Arial" panose="020B0604020202020204" pitchFamily="34" charset="0"/>
                        <a:buChar char="•"/>
                      </a:pPr>
                      <a:r>
                        <a:rPr lang="en-GB" sz="1000" dirty="0" smtClean="0"/>
                        <a:t>Students </a:t>
                      </a:r>
                      <a:r>
                        <a:rPr lang="en-GB" sz="1000" baseline="0" dirty="0" smtClean="0"/>
                        <a:t>will be well supported in their return to College via a range of support including:</a:t>
                      </a:r>
                    </a:p>
                    <a:p>
                      <a:pPr marL="742950" lvl="1" indent="-285750" algn="l">
                        <a:buFont typeface="Arial" panose="020B0604020202020204" pitchFamily="34" charset="0"/>
                        <a:buChar char="•"/>
                      </a:pPr>
                      <a:r>
                        <a:rPr lang="en-GB" sz="1000" baseline="0" dirty="0" smtClean="0"/>
                        <a:t>Staff training to identify and respond to trauma in young people</a:t>
                      </a:r>
                    </a:p>
                    <a:p>
                      <a:pPr marL="742950" lvl="1" indent="-285750" algn="l">
                        <a:buFont typeface="Arial" panose="020B0604020202020204" pitchFamily="34" charset="0"/>
                        <a:buChar char="•"/>
                      </a:pPr>
                      <a:r>
                        <a:rPr lang="en-GB" sz="1000" baseline="0" dirty="0" smtClean="0"/>
                        <a:t>Range of additional support via College and pastoral team</a:t>
                      </a:r>
                    </a:p>
                    <a:p>
                      <a:pPr marL="742950" lvl="1" indent="-285750" algn="l">
                        <a:buFont typeface="Arial" panose="020B0604020202020204" pitchFamily="34" charset="0"/>
                        <a:buChar char="•"/>
                      </a:pPr>
                      <a:r>
                        <a:rPr lang="en-GB" sz="1000" baseline="0" dirty="0" smtClean="0"/>
                        <a:t>Tutor, Deputy Head of House and Head of House support</a:t>
                      </a:r>
                    </a:p>
                    <a:p>
                      <a:pPr marL="742950" lvl="1" indent="-285750" algn="l">
                        <a:buFont typeface="Arial" panose="020B0604020202020204" pitchFamily="34" charset="0"/>
                        <a:buChar char="•"/>
                      </a:pPr>
                      <a:r>
                        <a:rPr lang="en-GB" sz="1000" baseline="0" dirty="0" smtClean="0"/>
                        <a:t>Tutor programme will continue to focus on wellbeing and resilience</a:t>
                      </a:r>
                    </a:p>
                  </a:txBody>
                  <a:tcPr/>
                </a:tc>
                <a:extLst>
                  <a:ext uri="{0D108BD9-81ED-4DB2-BD59-A6C34878D82A}">
                    <a16:rowId xmlns:a16="http://schemas.microsoft.com/office/drawing/2014/main" val="2143089724"/>
                  </a:ext>
                </a:extLst>
              </a:tr>
              <a:tr h="550127">
                <a:tc>
                  <a:txBody>
                    <a:bodyPr/>
                    <a:lstStyle/>
                    <a:p>
                      <a:pPr algn="l"/>
                      <a:r>
                        <a:rPr lang="en-GB" sz="1000" b="1" dirty="0" smtClean="0"/>
                        <a:t>Uniform</a:t>
                      </a:r>
                      <a:endParaRPr lang="en-GB" sz="1000" b="1" dirty="0"/>
                    </a:p>
                  </a:txBody>
                  <a:tcPr/>
                </a:tc>
                <a:tc>
                  <a:txBody>
                    <a:bodyPr/>
                    <a:lstStyle/>
                    <a:p>
                      <a:pPr marL="285750" indent="-285750" algn="l">
                        <a:buFont typeface="Arial" panose="020B0604020202020204" pitchFamily="34" charset="0"/>
                        <a:buChar char="•"/>
                      </a:pPr>
                      <a:r>
                        <a:rPr lang="en-GB" sz="1000" dirty="0" smtClean="0"/>
                        <a:t>We will adhere to our</a:t>
                      </a:r>
                      <a:r>
                        <a:rPr lang="en-GB" sz="1000" baseline="0" dirty="0" smtClean="0"/>
                        <a:t> usual uniform policy in September 2020</a:t>
                      </a:r>
                    </a:p>
                    <a:p>
                      <a:pPr marL="285750" indent="-285750" algn="l">
                        <a:buFont typeface="Arial" panose="020B0604020202020204" pitchFamily="34" charset="0"/>
                        <a:buChar char="•"/>
                      </a:pPr>
                      <a:r>
                        <a:rPr lang="en-GB" sz="1000" baseline="0" dirty="0" smtClean="0"/>
                        <a:t>DFE guidance is that uniforms do not need to be cleaned any more often than usual nor using different methods</a:t>
                      </a:r>
                    </a:p>
                    <a:p>
                      <a:pPr marL="285750" indent="-285750" algn="l">
                        <a:buFont typeface="Arial" panose="020B0604020202020204" pitchFamily="34" charset="0"/>
                        <a:buChar char="•"/>
                      </a:pPr>
                      <a:r>
                        <a:rPr lang="en-GB" sz="1000" baseline="0" dirty="0" smtClean="0"/>
                        <a:t>Students will be permitted to wear the College PE kit in place of the main uniform on days when they have PE</a:t>
                      </a:r>
                    </a:p>
                  </a:txBody>
                  <a:tcPr/>
                </a:tc>
                <a:extLst>
                  <a:ext uri="{0D108BD9-81ED-4DB2-BD59-A6C34878D82A}">
                    <a16:rowId xmlns:a16="http://schemas.microsoft.com/office/drawing/2014/main" val="837368263"/>
                  </a:ext>
                </a:extLst>
              </a:tr>
              <a:tr h="518930">
                <a:tc>
                  <a:txBody>
                    <a:bodyPr/>
                    <a:lstStyle/>
                    <a:p>
                      <a:pPr algn="l"/>
                      <a:r>
                        <a:rPr lang="en-GB" sz="1000" b="1" dirty="0" smtClean="0"/>
                        <a:t>Behaviour</a:t>
                      </a:r>
                      <a:endParaRPr lang="en-GB" sz="1000" b="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aseline="0" dirty="0" smtClean="0"/>
                        <a:t>New behaviour policy to be rolled out in September 2020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aseline="0" dirty="0" smtClean="0"/>
                        <a:t>The safety of students and staff relies on the positive behaviour of everyone on the College site and we will promote this clearly from September</a:t>
                      </a:r>
                    </a:p>
                  </a:txBody>
                  <a:tcPr/>
                </a:tc>
                <a:extLst>
                  <a:ext uri="{0D108BD9-81ED-4DB2-BD59-A6C34878D82A}">
                    <a16:rowId xmlns:a16="http://schemas.microsoft.com/office/drawing/2014/main" val="156756211"/>
                  </a:ext>
                </a:extLst>
              </a:tr>
              <a:tr h="583846">
                <a:tc>
                  <a:txBody>
                    <a:bodyPr/>
                    <a:lstStyle/>
                    <a:p>
                      <a:pPr algn="l"/>
                      <a:r>
                        <a:rPr lang="en-GB" sz="1000" b="1" dirty="0" smtClean="0"/>
                        <a:t>Attendance</a:t>
                      </a:r>
                      <a:endParaRPr lang="en-GB" sz="1000" b="1" dirty="0"/>
                    </a:p>
                  </a:txBody>
                  <a:tcPr/>
                </a:tc>
                <a:tc>
                  <a:txBody>
                    <a:bodyPr/>
                    <a:lstStyle/>
                    <a:p>
                      <a:pPr marL="285750" indent="-285750" algn="l">
                        <a:buFont typeface="Arial" panose="020B0604020202020204" pitchFamily="34" charset="0"/>
                        <a:buChar char="•"/>
                      </a:pPr>
                      <a:r>
                        <a:rPr lang="en-GB" sz="1000" baseline="0" dirty="0" smtClean="0"/>
                        <a:t>“School attendance is mandatory from the beginning of the autumn term.” DFE, Opening Guide, July 2020</a:t>
                      </a:r>
                    </a:p>
                    <a:p>
                      <a:pPr marL="285750" indent="-285750" algn="l">
                        <a:buFont typeface="Arial" panose="020B0604020202020204" pitchFamily="34" charset="0"/>
                        <a:buChar char="•"/>
                      </a:pPr>
                      <a:r>
                        <a:rPr lang="en-GB" sz="1000" baseline="0" dirty="0" smtClean="0"/>
                        <a:t>Students self isolating or shielding will be asked to present written evidence from a medical (or government in the event of Track and Trace) professional.  In these circumstances students will have access to remote learning.</a:t>
                      </a:r>
                      <a:endParaRPr lang="en-GB" sz="1000" b="0" i="1" baseline="0" dirty="0" smtClean="0"/>
                    </a:p>
                  </a:txBody>
                  <a:tcPr/>
                </a:tc>
                <a:extLst>
                  <a:ext uri="{0D108BD9-81ED-4DB2-BD59-A6C34878D82A}">
                    <a16:rowId xmlns:a16="http://schemas.microsoft.com/office/drawing/2014/main" val="1684253987"/>
                  </a:ext>
                </a:extLst>
              </a:tr>
              <a:tr h="583846">
                <a:tc>
                  <a:txBody>
                    <a:bodyPr/>
                    <a:lstStyle/>
                    <a:p>
                      <a:pPr algn="l"/>
                      <a:r>
                        <a:rPr lang="en-GB" sz="1000" b="1" dirty="0" smtClean="0"/>
                        <a:t>Exams</a:t>
                      </a:r>
                      <a:endParaRPr lang="en-GB" sz="1000" b="1" dirty="0"/>
                    </a:p>
                  </a:txBody>
                  <a:tcPr/>
                </a:tc>
                <a:tc>
                  <a:txBody>
                    <a:bodyPr/>
                    <a:lstStyle/>
                    <a:p>
                      <a:pPr marL="285750" indent="-285750" algn="l">
                        <a:buFont typeface="Arial" panose="020B0604020202020204" pitchFamily="34" charset="0"/>
                        <a:buChar char="•"/>
                      </a:pPr>
                      <a:r>
                        <a:rPr lang="en-GB" sz="1000" dirty="0" smtClean="0"/>
                        <a:t>The</a:t>
                      </a:r>
                      <a:r>
                        <a:rPr lang="en-GB" sz="1000" baseline="0" dirty="0" smtClean="0"/>
                        <a:t> DFE is “planning on the basis that GCSEs will take place in summer 2021 but with adaptions.” We will respond to these adaptions as soon as they are shared with schools and will update year 11/13 students and parents regularly.</a:t>
                      </a:r>
                    </a:p>
                    <a:p>
                      <a:pPr marL="285750" indent="-285750" algn="l">
                        <a:buFont typeface="Arial" panose="020B0604020202020204" pitchFamily="34" charset="0"/>
                        <a:buChar char="•"/>
                      </a:pPr>
                      <a:r>
                        <a:rPr lang="en-GB" sz="1000" baseline="0" dirty="0" smtClean="0"/>
                        <a:t>Years 7-10 and 12 will follow the same assessment structure as in previous years with more details to follow in the new academic year.</a:t>
                      </a:r>
                      <a:endParaRPr lang="en-GB" sz="1000" dirty="0"/>
                    </a:p>
                  </a:txBody>
                  <a:tcPr/>
                </a:tc>
                <a:extLst>
                  <a:ext uri="{0D108BD9-81ED-4DB2-BD59-A6C34878D82A}">
                    <a16:rowId xmlns:a16="http://schemas.microsoft.com/office/drawing/2014/main" val="2495174157"/>
                  </a:ext>
                </a:extLst>
              </a:tr>
              <a:tr h="415807">
                <a:tc>
                  <a:txBody>
                    <a:bodyPr/>
                    <a:lstStyle/>
                    <a:p>
                      <a:pPr algn="l"/>
                      <a:r>
                        <a:rPr lang="en-GB" sz="1000" b="1" dirty="0" smtClean="0"/>
                        <a:t>Remote Learning</a:t>
                      </a:r>
                      <a:endParaRPr lang="en-GB" sz="1000" b="1" dirty="0"/>
                    </a:p>
                  </a:txBody>
                  <a:tcPr/>
                </a:tc>
                <a:tc>
                  <a:txBody>
                    <a:bodyPr/>
                    <a:lstStyle/>
                    <a:p>
                      <a:pPr marL="171450" lvl="0" indent="-171450" algn="l">
                        <a:buFont typeface="Arial" panose="020B0604020202020204" pitchFamily="34" charset="0"/>
                        <a:buChar char="•"/>
                      </a:pPr>
                      <a:r>
                        <a:rPr lang="en-GB" sz="1000" dirty="0" smtClean="0"/>
                        <a:t>Students</a:t>
                      </a:r>
                      <a:r>
                        <a:rPr lang="en-GB" sz="1000" baseline="0" dirty="0" smtClean="0"/>
                        <a:t> who find themselves at home due to self isolation, shielding etc.  will have access to the full curriculum, at the same level and frequency as their peers in College. This will be via videoed lessons (one per subject per year group) and work packs.</a:t>
                      </a:r>
                      <a:endParaRPr lang="en-GB" sz="1000" dirty="0"/>
                    </a:p>
                  </a:txBody>
                  <a:tcPr/>
                </a:tc>
                <a:extLst>
                  <a:ext uri="{0D108BD9-81ED-4DB2-BD59-A6C34878D82A}">
                    <a16:rowId xmlns:a16="http://schemas.microsoft.com/office/drawing/2014/main" val="3294978160"/>
                  </a:ext>
                </a:extLst>
              </a:tr>
              <a:tr h="583846">
                <a:tc>
                  <a:txBody>
                    <a:bodyPr/>
                    <a:lstStyle/>
                    <a:p>
                      <a:pPr algn="l"/>
                      <a:r>
                        <a:rPr lang="en-GB" sz="1000" b="1" dirty="0" smtClean="0"/>
                        <a:t>SEND</a:t>
                      </a:r>
                      <a:endParaRPr lang="en-GB" sz="1000" b="1" dirty="0"/>
                    </a:p>
                  </a:txBody>
                  <a:tcPr/>
                </a:tc>
                <a:tc>
                  <a:txBody>
                    <a:bodyPr/>
                    <a:lstStyle/>
                    <a:p>
                      <a:pPr marL="171450" lvl="0" indent="-171450" algn="l">
                        <a:buFont typeface="Arial" panose="020B0604020202020204" pitchFamily="34" charset="0"/>
                        <a:buChar char="•"/>
                      </a:pPr>
                      <a:r>
                        <a:rPr lang="en-GB" sz="1000" dirty="0" smtClean="0"/>
                        <a:t>SEND students will continue to access the full curriculum as far as possible.</a:t>
                      </a:r>
                      <a:r>
                        <a:rPr lang="en-GB" sz="1000" baseline="0" dirty="0" smtClean="0"/>
                        <a:t> Most students will be discouraged from using the Pavilion space unless absolutely necessary.</a:t>
                      </a:r>
                    </a:p>
                    <a:p>
                      <a:pPr marL="171450" lvl="0" indent="-171450" algn="l">
                        <a:buFont typeface="Arial" panose="020B0604020202020204" pitchFamily="34" charset="0"/>
                        <a:buChar char="•"/>
                      </a:pPr>
                      <a:r>
                        <a:rPr lang="en-GB" sz="1000" baseline="0" dirty="0" smtClean="0"/>
                        <a:t>Individual arrangements for SEND students will be reviewed on a case by case basis by the SEND team.</a:t>
                      </a:r>
                      <a:endParaRPr lang="en-GB" sz="1000" dirty="0"/>
                    </a:p>
                  </a:txBody>
                  <a:tcPr/>
                </a:tc>
                <a:extLst>
                  <a:ext uri="{0D108BD9-81ED-4DB2-BD59-A6C34878D82A}">
                    <a16:rowId xmlns:a16="http://schemas.microsoft.com/office/drawing/2014/main" val="3832936954"/>
                  </a:ext>
                </a:extLst>
              </a:tr>
            </a:tbl>
          </a:graphicData>
        </a:graphic>
      </p:graphicFrame>
    </p:spTree>
    <p:extLst>
      <p:ext uri="{BB962C8B-B14F-4D97-AF65-F5344CB8AC3E}">
        <p14:creationId xmlns:p14="http://schemas.microsoft.com/office/powerpoint/2010/main" val="283896829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49537403"/>
              </p:ext>
            </p:extLst>
          </p:nvPr>
        </p:nvGraphicFramePr>
        <p:xfrm>
          <a:off x="0" y="1017661"/>
          <a:ext cx="9144000" cy="3739115"/>
        </p:xfrm>
        <a:graphic>
          <a:graphicData uri="http://schemas.openxmlformats.org/drawingml/2006/table">
            <a:tbl>
              <a:tblPr firstRow="1" bandRow="1">
                <a:tableStyleId>{7DF18680-E054-41AD-8BC1-D1AEF772440D}</a:tableStyleId>
              </a:tblPr>
              <a:tblGrid>
                <a:gridCol w="1401418">
                  <a:extLst>
                    <a:ext uri="{9D8B030D-6E8A-4147-A177-3AD203B41FA5}">
                      <a16:colId xmlns:a16="http://schemas.microsoft.com/office/drawing/2014/main" val="4166855890"/>
                    </a:ext>
                  </a:extLst>
                </a:gridCol>
                <a:gridCol w="7742582">
                  <a:extLst>
                    <a:ext uri="{9D8B030D-6E8A-4147-A177-3AD203B41FA5}">
                      <a16:colId xmlns:a16="http://schemas.microsoft.com/office/drawing/2014/main" val="3249127165"/>
                    </a:ext>
                  </a:extLst>
                </a:gridCol>
              </a:tblGrid>
              <a:tr h="289327">
                <a:tc gridSpan="2">
                  <a:txBody>
                    <a:bodyPr/>
                    <a:lstStyle/>
                    <a:p>
                      <a:pPr algn="l"/>
                      <a:r>
                        <a:rPr lang="en-GB" sz="1200" dirty="0" smtClean="0"/>
                        <a:t>Staff</a:t>
                      </a:r>
                      <a:endParaRPr lang="en-GB" sz="1200" dirty="0">
                        <a:solidFill>
                          <a:srgbClr val="FF0000"/>
                        </a:solidFill>
                      </a:endParaRPr>
                    </a:p>
                  </a:txBody>
                  <a:tcPr/>
                </a:tc>
                <a:tc hMerge="1">
                  <a:txBody>
                    <a:bodyPr/>
                    <a:lstStyle/>
                    <a:p>
                      <a:endParaRPr lang="en-GB" dirty="0"/>
                    </a:p>
                  </a:txBody>
                  <a:tcPr/>
                </a:tc>
                <a:extLst>
                  <a:ext uri="{0D108BD9-81ED-4DB2-BD59-A6C34878D82A}">
                    <a16:rowId xmlns:a16="http://schemas.microsoft.com/office/drawing/2014/main" val="2756412681"/>
                  </a:ext>
                </a:extLst>
              </a:tr>
              <a:tr h="421633">
                <a:tc>
                  <a:txBody>
                    <a:bodyPr/>
                    <a:lstStyle/>
                    <a:p>
                      <a:pPr algn="l"/>
                      <a:r>
                        <a:rPr lang="en-GB" sz="1100" b="1" dirty="0" smtClean="0"/>
                        <a:t>Distancing</a:t>
                      </a:r>
                      <a:endParaRPr lang="en-GB" sz="1100" b="1" dirty="0"/>
                    </a:p>
                  </a:txBody>
                  <a:tcPr/>
                </a:tc>
                <a:tc>
                  <a:txBody>
                    <a:bodyPr/>
                    <a:lstStyle/>
                    <a:p>
                      <a:pPr marL="285750" indent="-285750" algn="l">
                        <a:buFont typeface="Arial" panose="020B0604020202020204" pitchFamily="34" charset="0"/>
                        <a:buChar char="•"/>
                      </a:pPr>
                      <a:r>
                        <a:rPr lang="en-GB" sz="1100" dirty="0" smtClean="0"/>
                        <a:t>Staff should distance themselves from students and staff as far as possible and ideally 2m</a:t>
                      </a:r>
                      <a:r>
                        <a:rPr lang="en-GB" sz="1100" baseline="0" dirty="0" smtClean="0"/>
                        <a:t> from other adults.</a:t>
                      </a:r>
                    </a:p>
                    <a:p>
                      <a:pPr marL="285750" indent="-285750" algn="l">
                        <a:buFont typeface="Arial" panose="020B0604020202020204" pitchFamily="34" charset="0"/>
                        <a:buChar char="•"/>
                      </a:pPr>
                      <a:r>
                        <a:rPr lang="en-GB" sz="1100" baseline="0" dirty="0" smtClean="0"/>
                        <a:t>Signage and markings around the College site will support staff to distance in this way.</a:t>
                      </a:r>
                    </a:p>
                    <a:p>
                      <a:pPr marL="285750" indent="-285750" algn="l">
                        <a:buFont typeface="Arial" panose="020B0604020202020204" pitchFamily="34" charset="0"/>
                        <a:buChar char="•"/>
                      </a:pPr>
                      <a:endParaRPr lang="en-GB" sz="1100" dirty="0"/>
                    </a:p>
                  </a:txBody>
                  <a:tcPr/>
                </a:tc>
                <a:extLst>
                  <a:ext uri="{0D108BD9-81ED-4DB2-BD59-A6C34878D82A}">
                    <a16:rowId xmlns:a16="http://schemas.microsoft.com/office/drawing/2014/main" val="2143089724"/>
                  </a:ext>
                </a:extLst>
              </a:tr>
              <a:tr h="593076">
                <a:tc>
                  <a:txBody>
                    <a:bodyPr/>
                    <a:lstStyle/>
                    <a:p>
                      <a:pPr algn="l"/>
                      <a:r>
                        <a:rPr lang="en-GB" sz="1100" b="1" dirty="0" smtClean="0"/>
                        <a:t>Staff</a:t>
                      </a:r>
                      <a:r>
                        <a:rPr lang="en-GB" sz="1100" b="1" baseline="0" dirty="0" smtClean="0"/>
                        <a:t> areas</a:t>
                      </a:r>
                      <a:endParaRPr lang="en-GB" sz="1100" b="1" dirty="0"/>
                    </a:p>
                  </a:txBody>
                  <a:tcPr/>
                </a:tc>
                <a:tc>
                  <a:txBody>
                    <a:bodyPr/>
                    <a:lstStyle/>
                    <a:p>
                      <a:pPr marL="285750" indent="-285750" algn="l">
                        <a:buFont typeface="Arial" panose="020B0604020202020204" pitchFamily="34" charset="0"/>
                        <a:buChar char="•"/>
                      </a:pPr>
                      <a:r>
                        <a:rPr lang="en-GB" sz="1100" baseline="0" dirty="0" smtClean="0"/>
                        <a:t>Priority access to staff workrooms will be given to teachers without a classroom.</a:t>
                      </a:r>
                    </a:p>
                    <a:p>
                      <a:pPr marL="285750" indent="-285750" algn="l">
                        <a:buFont typeface="Arial" panose="020B0604020202020204" pitchFamily="34" charset="0"/>
                        <a:buChar char="•"/>
                      </a:pPr>
                      <a:r>
                        <a:rPr lang="en-GB" sz="1100" baseline="0" dirty="0" smtClean="0"/>
                        <a:t>Staff areas will have windows and doors open wherever practicable. </a:t>
                      </a:r>
                      <a:endParaRPr lang="en-GB" sz="1100" baseline="0" dirty="0" smtClean="0"/>
                    </a:p>
                  </a:txBody>
                  <a:tcPr/>
                </a:tc>
                <a:extLst>
                  <a:ext uri="{0D108BD9-81ED-4DB2-BD59-A6C34878D82A}">
                    <a16:rowId xmlns:a16="http://schemas.microsoft.com/office/drawing/2014/main" val="837368263"/>
                  </a:ext>
                </a:extLst>
              </a:tr>
              <a:tr h="479272">
                <a:tc>
                  <a:txBody>
                    <a:bodyPr/>
                    <a:lstStyle/>
                    <a:p>
                      <a:pPr algn="l"/>
                      <a:r>
                        <a:rPr lang="en-GB" sz="1100" b="1" dirty="0" smtClean="0"/>
                        <a:t>Staff meetings</a:t>
                      </a:r>
                      <a:endParaRPr lang="en-GB" sz="1100" b="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smtClean="0"/>
                        <a:t>Large staff gatherings e.g. briefing will not take place, but CPD will continue wherever it is safe to do so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dirty="0" smtClean="0"/>
                        <a:t>Smaller group meetings will take place with staff distanced and in well ventilated rooms or outside where possible.</a:t>
                      </a:r>
                    </a:p>
                  </a:txBody>
                  <a:tcPr/>
                </a:tc>
                <a:extLst>
                  <a:ext uri="{0D108BD9-81ED-4DB2-BD59-A6C34878D82A}">
                    <a16:rowId xmlns:a16="http://schemas.microsoft.com/office/drawing/2014/main" val="156756211"/>
                  </a:ext>
                </a:extLst>
              </a:tr>
              <a:tr h="712601">
                <a:tc>
                  <a:txBody>
                    <a:bodyPr/>
                    <a:lstStyle/>
                    <a:p>
                      <a:pPr algn="l"/>
                      <a:r>
                        <a:rPr lang="en-GB" sz="1100" b="1" dirty="0" smtClean="0"/>
                        <a:t>Support</a:t>
                      </a:r>
                      <a:endParaRPr lang="en-GB" sz="1100" b="1" dirty="0"/>
                    </a:p>
                  </a:txBody>
                  <a:tcPr/>
                </a:tc>
                <a:tc>
                  <a:txBody>
                    <a:bodyPr/>
                    <a:lstStyle/>
                    <a:p>
                      <a:pPr marL="285750" indent="-285750" algn="l">
                        <a:buFont typeface="Arial" panose="020B0604020202020204" pitchFamily="34" charset="0"/>
                        <a:buChar char="•"/>
                      </a:pPr>
                      <a:r>
                        <a:rPr lang="en-GB" sz="1100" baseline="0" dirty="0" smtClean="0"/>
                        <a:t>Staff wellbeing is paramount.</a:t>
                      </a:r>
                    </a:p>
                    <a:p>
                      <a:pPr marL="285750" indent="-285750" algn="l">
                        <a:buFont typeface="Arial" panose="020B0604020202020204" pitchFamily="34" charset="0"/>
                        <a:buChar char="•"/>
                      </a:pPr>
                      <a:r>
                        <a:rPr lang="en-GB" sz="1100" baseline="0" dirty="0" smtClean="0"/>
                        <a:t>The full opening plan will be communicated clearly to staff with opportunity for questions and answers and 1:1 conversations as needed.</a:t>
                      </a:r>
                    </a:p>
                    <a:p>
                      <a:pPr marL="285750" indent="-285750" algn="l">
                        <a:buFont typeface="Arial" panose="020B0604020202020204" pitchFamily="34" charset="0"/>
                        <a:buChar char="•"/>
                      </a:pPr>
                      <a:r>
                        <a:rPr lang="en-GB" sz="1100" baseline="0" dirty="0" smtClean="0"/>
                        <a:t>Line managers will maintain open channels of communication to support staff throughout re-opening.</a:t>
                      </a:r>
                      <a:endParaRPr lang="en-GB" sz="1100" b="0" i="0" baseline="0" dirty="0" smtClean="0"/>
                    </a:p>
                  </a:txBody>
                  <a:tcPr/>
                </a:tc>
                <a:extLst>
                  <a:ext uri="{0D108BD9-81ED-4DB2-BD59-A6C34878D82A}">
                    <a16:rowId xmlns:a16="http://schemas.microsoft.com/office/drawing/2014/main" val="1684253987"/>
                  </a:ext>
                </a:extLst>
              </a:tr>
              <a:tr h="421633">
                <a:tc>
                  <a:txBody>
                    <a:bodyPr/>
                    <a:lstStyle/>
                    <a:p>
                      <a:pPr algn="l"/>
                      <a:r>
                        <a:rPr lang="en-GB" sz="1100" b="1" dirty="0" smtClean="0"/>
                        <a:t>Staff who are clinically vulnerable</a:t>
                      </a:r>
                      <a:endParaRPr lang="en-GB" sz="1100" b="1" dirty="0"/>
                    </a:p>
                  </a:txBody>
                  <a:tcPr/>
                </a:tc>
                <a:tc>
                  <a:txBody>
                    <a:bodyPr/>
                    <a:lstStyle/>
                    <a:p>
                      <a:pPr marL="285750" indent="-285750" algn="l">
                        <a:buFont typeface="Arial" panose="020B0604020202020204" pitchFamily="34" charset="0"/>
                        <a:buChar char="•"/>
                      </a:pPr>
                      <a:r>
                        <a:rPr lang="en-GB" sz="1100" dirty="0" smtClean="0"/>
                        <a:t>Staff who fall into</a:t>
                      </a:r>
                      <a:r>
                        <a:rPr lang="en-GB" sz="1100" baseline="0" dirty="0" smtClean="0"/>
                        <a:t> a vulnerable category and who are concerned about their return to work are asked to contact their Line Manager to complete a risk assessment and discuss how the College can support</a:t>
                      </a:r>
                    </a:p>
                    <a:p>
                      <a:pPr marL="285750" indent="-285750" algn="l">
                        <a:buFont typeface="Arial" panose="020B0604020202020204" pitchFamily="34" charset="0"/>
                        <a:buChar char="•"/>
                      </a:pPr>
                      <a:r>
                        <a:rPr lang="en-GB" sz="1100" baseline="0" dirty="0" smtClean="0"/>
                        <a:t>The outcome of the risk assessment will govern the next steps.</a:t>
                      </a:r>
                      <a:endParaRPr lang="en-GB" sz="1100" dirty="0"/>
                    </a:p>
                  </a:txBody>
                  <a:tcPr/>
                </a:tc>
                <a:extLst>
                  <a:ext uri="{0D108BD9-81ED-4DB2-BD59-A6C34878D82A}">
                    <a16:rowId xmlns:a16="http://schemas.microsoft.com/office/drawing/2014/main" val="2495174157"/>
                  </a:ext>
                </a:extLst>
              </a:tr>
              <a:tr h="421633">
                <a:tc>
                  <a:txBody>
                    <a:bodyPr/>
                    <a:lstStyle/>
                    <a:p>
                      <a:pPr algn="l"/>
                      <a:r>
                        <a:rPr lang="en-GB" sz="1100" b="1" dirty="0" smtClean="0"/>
                        <a:t>Trust/Peripatetic</a:t>
                      </a:r>
                      <a:r>
                        <a:rPr lang="en-GB" sz="1100" b="1" baseline="0" dirty="0" smtClean="0"/>
                        <a:t> etc.</a:t>
                      </a:r>
                      <a:endParaRPr lang="en-GB" sz="1100" b="1" dirty="0"/>
                    </a:p>
                  </a:txBody>
                  <a:tcPr/>
                </a:tc>
                <a:tc>
                  <a:txBody>
                    <a:bodyPr/>
                    <a:lstStyle/>
                    <a:p>
                      <a:pPr marL="171450" lvl="0" indent="-171450" algn="l">
                        <a:buFont typeface="Arial" panose="020B0604020202020204" pitchFamily="34" charset="0"/>
                        <a:buChar char="•"/>
                      </a:pPr>
                      <a:r>
                        <a:rPr lang="en-GB" sz="1100" dirty="0" smtClean="0"/>
                        <a:t>Teachers</a:t>
                      </a:r>
                      <a:r>
                        <a:rPr lang="en-GB" sz="1100" baseline="0" dirty="0" smtClean="0"/>
                        <a:t> and other professionals such as peripatetic teachers can move between schools.</a:t>
                      </a:r>
                    </a:p>
                    <a:p>
                      <a:pPr marL="171450" lvl="0" indent="-171450" algn="l">
                        <a:buFont typeface="Arial" panose="020B0604020202020204" pitchFamily="34" charset="0"/>
                        <a:buChar char="•"/>
                      </a:pPr>
                      <a:r>
                        <a:rPr lang="en-GB" sz="1100" baseline="0" dirty="0" smtClean="0"/>
                        <a:t>As with all staff visiting staff should maintain as much distance as possible from students and adults.</a:t>
                      </a:r>
                      <a:endParaRPr lang="en-GB" sz="1100" dirty="0"/>
                    </a:p>
                  </a:txBody>
                  <a:tcPr/>
                </a:tc>
                <a:extLst>
                  <a:ext uri="{0D108BD9-81ED-4DB2-BD59-A6C34878D82A}">
                    <a16:rowId xmlns:a16="http://schemas.microsoft.com/office/drawing/2014/main" val="127031609"/>
                  </a:ext>
                </a:extLst>
              </a:tr>
            </a:tbl>
          </a:graphicData>
        </a:graphic>
      </p:graphicFrame>
    </p:spTree>
    <p:extLst>
      <p:ext uri="{BB962C8B-B14F-4D97-AF65-F5344CB8AC3E}">
        <p14:creationId xmlns:p14="http://schemas.microsoft.com/office/powerpoint/2010/main" val="164973460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58417071"/>
              </p:ext>
            </p:extLst>
          </p:nvPr>
        </p:nvGraphicFramePr>
        <p:xfrm>
          <a:off x="0" y="3"/>
          <a:ext cx="9144000" cy="5223032"/>
        </p:xfrm>
        <a:graphic>
          <a:graphicData uri="http://schemas.openxmlformats.org/drawingml/2006/table">
            <a:tbl>
              <a:tblPr firstRow="1" bandRow="1">
                <a:tableStyleId>{00A15C55-8517-42AA-B614-E9B94910E393}</a:tableStyleId>
              </a:tblPr>
              <a:tblGrid>
                <a:gridCol w="944218">
                  <a:extLst>
                    <a:ext uri="{9D8B030D-6E8A-4147-A177-3AD203B41FA5}">
                      <a16:colId xmlns:a16="http://schemas.microsoft.com/office/drawing/2014/main" val="4166855890"/>
                    </a:ext>
                  </a:extLst>
                </a:gridCol>
                <a:gridCol w="8199782">
                  <a:extLst>
                    <a:ext uri="{9D8B030D-6E8A-4147-A177-3AD203B41FA5}">
                      <a16:colId xmlns:a16="http://schemas.microsoft.com/office/drawing/2014/main" val="3249127165"/>
                    </a:ext>
                  </a:extLst>
                </a:gridCol>
              </a:tblGrid>
              <a:tr h="333080">
                <a:tc gridSpan="2">
                  <a:txBody>
                    <a:bodyPr/>
                    <a:lstStyle/>
                    <a:p>
                      <a:pPr algn="l"/>
                      <a:r>
                        <a:rPr lang="en-GB" sz="1050" dirty="0" smtClean="0"/>
                        <a:t>Inside</a:t>
                      </a:r>
                      <a:r>
                        <a:rPr lang="en-GB" sz="1050" baseline="0" dirty="0" smtClean="0"/>
                        <a:t> the classroom</a:t>
                      </a:r>
                      <a:endParaRPr lang="en-GB" sz="1050" dirty="0">
                        <a:solidFill>
                          <a:srgbClr val="FF0000"/>
                        </a:solidFill>
                      </a:endParaRPr>
                    </a:p>
                  </a:txBody>
                  <a:tcPr/>
                </a:tc>
                <a:tc hMerge="1">
                  <a:txBody>
                    <a:bodyPr/>
                    <a:lstStyle/>
                    <a:p>
                      <a:endParaRPr lang="en-GB" dirty="0"/>
                    </a:p>
                  </a:txBody>
                  <a:tcPr/>
                </a:tc>
                <a:extLst>
                  <a:ext uri="{0D108BD9-81ED-4DB2-BD59-A6C34878D82A}">
                    <a16:rowId xmlns:a16="http://schemas.microsoft.com/office/drawing/2014/main" val="2756412681"/>
                  </a:ext>
                </a:extLst>
              </a:tr>
              <a:tr h="448866">
                <a:tc>
                  <a:txBody>
                    <a:bodyPr/>
                    <a:lstStyle/>
                    <a:p>
                      <a:pPr algn="l"/>
                      <a:r>
                        <a:rPr lang="en-GB" sz="1000" b="1" dirty="0" smtClean="0"/>
                        <a:t>Tutor Time</a:t>
                      </a:r>
                      <a:endParaRPr lang="en-GB" sz="1000" b="1" dirty="0"/>
                    </a:p>
                  </a:txBody>
                  <a:tcPr/>
                </a:tc>
                <a:tc>
                  <a:txBody>
                    <a:bodyPr/>
                    <a:lstStyle/>
                    <a:p>
                      <a:pPr marL="285750" indent="-285750" algn="l">
                        <a:buFont typeface="Arial" panose="020B0604020202020204" pitchFamily="34" charset="0"/>
                        <a:buChar char="•"/>
                      </a:pPr>
                      <a:r>
                        <a:rPr lang="en-GB" sz="1000" dirty="0" smtClean="0"/>
                        <a:t>Tutor</a:t>
                      </a:r>
                      <a:r>
                        <a:rPr lang="en-GB" sz="1000" baseline="0" dirty="0" smtClean="0"/>
                        <a:t> time remains at the usual time of 11.00 until 11.20, but will take place every day (including Tuesday- iCAS day)</a:t>
                      </a:r>
                      <a:endParaRPr lang="en-GB" sz="1000" dirty="0" smtClean="0"/>
                    </a:p>
                    <a:p>
                      <a:pPr marL="285750" indent="-285750" algn="l">
                        <a:buFont typeface="Arial" panose="020B0604020202020204" pitchFamily="34" charset="0"/>
                        <a:buChar char="•"/>
                      </a:pPr>
                      <a:r>
                        <a:rPr lang="en-GB" sz="1000" dirty="0" smtClean="0"/>
                        <a:t>Students will be placed into horizontal tutor groups for the duration of the 2020-21 academic year.</a:t>
                      </a:r>
                      <a:endParaRPr lang="en-GB" sz="1000" baseline="0" dirty="0" smtClean="0"/>
                    </a:p>
                  </a:txBody>
                  <a:tcPr/>
                </a:tc>
                <a:extLst>
                  <a:ext uri="{0D108BD9-81ED-4DB2-BD59-A6C34878D82A}">
                    <a16:rowId xmlns:a16="http://schemas.microsoft.com/office/drawing/2014/main" val="2143089724"/>
                  </a:ext>
                </a:extLst>
              </a:tr>
              <a:tr h="1009166">
                <a:tc>
                  <a:txBody>
                    <a:bodyPr/>
                    <a:lstStyle/>
                    <a:p>
                      <a:pPr algn="l"/>
                      <a:r>
                        <a:rPr lang="en-GB" sz="1000" b="1" dirty="0" smtClean="0"/>
                        <a:t>Lesson</a:t>
                      </a:r>
                      <a:r>
                        <a:rPr lang="en-GB" sz="1000" b="1" baseline="0" dirty="0" smtClean="0"/>
                        <a:t> logistics</a:t>
                      </a:r>
                      <a:endParaRPr lang="en-GB" sz="1000" b="1" dirty="0"/>
                    </a:p>
                  </a:txBody>
                  <a:tcPr/>
                </a:tc>
                <a:tc>
                  <a:txBody>
                    <a:bodyPr/>
                    <a:lstStyle/>
                    <a:p>
                      <a:pPr marL="285750" indent="-285750" algn="l">
                        <a:buFont typeface="Arial" panose="020B0604020202020204" pitchFamily="34" charset="0"/>
                        <a:buChar char="•"/>
                      </a:pPr>
                      <a:r>
                        <a:rPr lang="en-GB" sz="1000" dirty="0" smtClean="0"/>
                        <a:t>Students will attend lessons in classrooms as per</a:t>
                      </a:r>
                      <a:r>
                        <a:rPr lang="en-GB" sz="1000" baseline="0" dirty="0" smtClean="0"/>
                        <a:t> their timetables.</a:t>
                      </a:r>
                    </a:p>
                    <a:p>
                      <a:pPr marL="285750" indent="-285750" algn="l">
                        <a:buFont typeface="Arial" panose="020B0604020202020204" pitchFamily="34" charset="0"/>
                        <a:buChar char="•"/>
                      </a:pPr>
                      <a:r>
                        <a:rPr lang="en-GB" sz="1000" baseline="0" dirty="0" smtClean="0"/>
                        <a:t>Students will sanitise hands as they enter and leave a classroom.</a:t>
                      </a:r>
                    </a:p>
                    <a:p>
                      <a:pPr marL="285750" indent="-285750" algn="l">
                        <a:buFont typeface="Arial" panose="020B0604020202020204" pitchFamily="34" charset="0"/>
                        <a:buChar char="•"/>
                      </a:pPr>
                      <a:r>
                        <a:rPr lang="en-GB" sz="1000" baseline="0" dirty="0" smtClean="0"/>
                        <a:t>As part of end of lesson routines, teachers will apply cleaning spray to tables and chairs and students will wipe down with disposal cloths in preparation for the next students.</a:t>
                      </a:r>
                    </a:p>
                    <a:p>
                      <a:pPr marL="285750" indent="-285750" algn="l">
                        <a:buFont typeface="Arial" panose="020B0604020202020204" pitchFamily="34" charset="0"/>
                        <a:buChar char="•"/>
                      </a:pPr>
                      <a:r>
                        <a:rPr lang="en-GB" sz="1000" baseline="0" dirty="0" smtClean="0"/>
                        <a:t>Classroom furniture will be arranged with students facing forwards wherever possible.</a:t>
                      </a:r>
                    </a:p>
                    <a:p>
                      <a:pPr marL="285750" marR="0" lvl="0" indent="-285750" algn="l" defTabSz="5143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aseline="0" dirty="0" smtClean="0"/>
                        <a:t>Classroom doors will be propped open (where safe to do so) to avoid common touch points, windows will be open for ventilation.</a:t>
                      </a:r>
                    </a:p>
                  </a:txBody>
                  <a:tcPr/>
                </a:tc>
                <a:extLst>
                  <a:ext uri="{0D108BD9-81ED-4DB2-BD59-A6C34878D82A}">
                    <a16:rowId xmlns:a16="http://schemas.microsoft.com/office/drawing/2014/main" val="837368263"/>
                  </a:ext>
                </a:extLst>
              </a:tr>
              <a:tr h="448866">
                <a:tc>
                  <a:txBody>
                    <a:bodyPr/>
                    <a:lstStyle/>
                    <a:p>
                      <a:pPr algn="l"/>
                      <a:r>
                        <a:rPr lang="en-GB" sz="1000" b="1" dirty="0" smtClean="0"/>
                        <a:t>Lesson content</a:t>
                      </a:r>
                      <a:endParaRPr lang="en-GB" sz="1000" b="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aseline="0" dirty="0" smtClean="0"/>
                        <a:t>Teaching techniques will avoid students having face to face conversations unless absolutely necessary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aseline="0" dirty="0" smtClean="0"/>
                        <a:t>The same broad and balanced curriculum will be on offer as in previous years.</a:t>
                      </a:r>
                    </a:p>
                  </a:txBody>
                  <a:tcPr/>
                </a:tc>
                <a:extLst>
                  <a:ext uri="{0D108BD9-81ED-4DB2-BD59-A6C34878D82A}">
                    <a16:rowId xmlns:a16="http://schemas.microsoft.com/office/drawing/2014/main" val="156756211"/>
                  </a:ext>
                </a:extLst>
              </a:tr>
              <a:tr h="856262">
                <a:tc>
                  <a:txBody>
                    <a:bodyPr/>
                    <a:lstStyle/>
                    <a:p>
                      <a:pPr algn="l"/>
                      <a:r>
                        <a:rPr lang="en-GB" sz="1000" b="1" dirty="0" smtClean="0"/>
                        <a:t>Teachers in the classroom</a:t>
                      </a:r>
                      <a:endParaRPr lang="en-GB" sz="1000" b="1" dirty="0"/>
                    </a:p>
                  </a:txBody>
                  <a:tcPr/>
                </a:tc>
                <a:tc>
                  <a:txBody>
                    <a:bodyPr/>
                    <a:lstStyle/>
                    <a:p>
                      <a:pPr marL="285750" indent="-285750" algn="l">
                        <a:buFont typeface="Arial" panose="020B0604020202020204" pitchFamily="34" charset="0"/>
                        <a:buChar char="•"/>
                      </a:pPr>
                      <a:r>
                        <a:rPr lang="en-GB" sz="1000" baseline="0" dirty="0" smtClean="0"/>
                        <a:t>“All teachers can operate across different classes and year groups….it is strong public health advice….they should keep their distance from pupils and other staff as much as they can, ideally 2metres from other adults.” DFE Guidance</a:t>
                      </a:r>
                    </a:p>
                    <a:p>
                      <a:pPr marL="285750" indent="-285750" algn="l">
                        <a:buFont typeface="Arial" panose="020B0604020202020204" pitchFamily="34" charset="0"/>
                        <a:buChar char="•"/>
                      </a:pPr>
                      <a:r>
                        <a:rPr lang="en-GB" sz="1000" baseline="0" dirty="0" smtClean="0"/>
                        <a:t>A teacher area will be marked in each classroom to help teachers maintain 2 metres distance.</a:t>
                      </a:r>
                    </a:p>
                    <a:p>
                      <a:pPr marL="285750" indent="-285750" algn="l">
                        <a:buFont typeface="Arial" panose="020B0604020202020204" pitchFamily="34" charset="0"/>
                        <a:buChar char="•"/>
                      </a:pPr>
                      <a:r>
                        <a:rPr lang="en-GB" sz="1000" b="0" i="0" baseline="0" dirty="0" smtClean="0"/>
                        <a:t>TAs working with students that have complex needs should work with these students as normal, following the increased hygiene protocols in place to minimise the risk of transmission</a:t>
                      </a:r>
                    </a:p>
                  </a:txBody>
                  <a:tcPr/>
                </a:tc>
                <a:extLst>
                  <a:ext uri="{0D108BD9-81ED-4DB2-BD59-A6C34878D82A}">
                    <a16:rowId xmlns:a16="http://schemas.microsoft.com/office/drawing/2014/main" val="1684253987"/>
                  </a:ext>
                </a:extLst>
              </a:tr>
              <a:tr h="794146">
                <a:tc>
                  <a:txBody>
                    <a:bodyPr/>
                    <a:lstStyle/>
                    <a:p>
                      <a:pPr algn="l"/>
                      <a:r>
                        <a:rPr lang="en-GB" sz="1000" b="1" dirty="0" smtClean="0"/>
                        <a:t>General</a:t>
                      </a:r>
                      <a:r>
                        <a:rPr lang="en-GB" sz="1000" b="1" baseline="0" dirty="0" smtClean="0"/>
                        <a:t> lesson and practical equipment</a:t>
                      </a:r>
                      <a:endParaRPr lang="en-GB" sz="1000" b="1" dirty="0"/>
                    </a:p>
                  </a:txBody>
                  <a:tcPr/>
                </a:tc>
                <a:tc>
                  <a:txBody>
                    <a:bodyPr/>
                    <a:lstStyle/>
                    <a:p>
                      <a:pPr marL="285750" indent="-285750" algn="l">
                        <a:buFont typeface="Arial" panose="020B0604020202020204" pitchFamily="34" charset="0"/>
                        <a:buChar char="•"/>
                      </a:pPr>
                      <a:r>
                        <a:rPr lang="en-GB" sz="1000" dirty="0" smtClean="0"/>
                        <a:t>Student</a:t>
                      </a:r>
                      <a:r>
                        <a:rPr lang="en-GB" sz="1000" baseline="0" dirty="0" smtClean="0"/>
                        <a:t> work to be marked will be placed in a box and time/date stamped, teachers leave the work untouched for 48 hours before marking.</a:t>
                      </a:r>
                    </a:p>
                    <a:p>
                      <a:pPr marL="285750" indent="-285750" algn="l">
                        <a:buFont typeface="Arial" panose="020B0604020202020204" pitchFamily="34" charset="0"/>
                        <a:buChar char="•"/>
                      </a:pPr>
                      <a:r>
                        <a:rPr lang="en-GB" sz="1000" baseline="0" dirty="0" smtClean="0"/>
                        <a:t>Equipment shared across year groups will be fully cleaned between use.  Where cleaning is not practicable items will be time/date stamped and left untouched for 48hours (72 hours for plastics).</a:t>
                      </a:r>
                      <a:endParaRPr lang="en-GB" sz="1000" dirty="0"/>
                    </a:p>
                  </a:txBody>
                  <a:tcPr/>
                </a:tc>
                <a:extLst>
                  <a:ext uri="{0D108BD9-81ED-4DB2-BD59-A6C34878D82A}">
                    <a16:rowId xmlns:a16="http://schemas.microsoft.com/office/drawing/2014/main" val="2495174157"/>
                  </a:ext>
                </a:extLst>
              </a:tr>
              <a:tr h="621505">
                <a:tc>
                  <a:txBody>
                    <a:bodyPr/>
                    <a:lstStyle/>
                    <a:p>
                      <a:pPr algn="l"/>
                      <a:r>
                        <a:rPr lang="en-GB" sz="1000" b="1" dirty="0" smtClean="0"/>
                        <a:t>PE/Dance</a:t>
                      </a:r>
                      <a:endParaRPr lang="en-GB" sz="1000" b="1" dirty="0"/>
                    </a:p>
                  </a:txBody>
                  <a:tcPr/>
                </a:tc>
                <a:tc>
                  <a:txBody>
                    <a:bodyPr/>
                    <a:lstStyle/>
                    <a:p>
                      <a:pPr marL="171450" lvl="0" indent="-171450" algn="l">
                        <a:buFont typeface="Arial" panose="020B0604020202020204" pitchFamily="34" charset="0"/>
                        <a:buChar char="•"/>
                      </a:pPr>
                      <a:r>
                        <a:rPr lang="en-GB" sz="1000" dirty="0" smtClean="0"/>
                        <a:t>The</a:t>
                      </a:r>
                      <a:r>
                        <a:rPr lang="en-GB" sz="1000" baseline="0" dirty="0" smtClean="0"/>
                        <a:t> changing rooms will not be in use, on days when students have </a:t>
                      </a:r>
                      <a:r>
                        <a:rPr lang="en-GB" sz="1000" baseline="0" dirty="0" smtClean="0"/>
                        <a:t>PE or Dance </a:t>
                      </a:r>
                      <a:r>
                        <a:rPr lang="en-GB" sz="1000" baseline="0" dirty="0" smtClean="0"/>
                        <a:t>they will come to College in their PE kit and remain in it for the day.</a:t>
                      </a:r>
                    </a:p>
                    <a:p>
                      <a:pPr marL="171450" lvl="0" indent="-171450" algn="l">
                        <a:buFont typeface="Arial" panose="020B0604020202020204" pitchFamily="34" charset="0"/>
                        <a:buChar char="•"/>
                      </a:pPr>
                      <a:r>
                        <a:rPr lang="en-GB" sz="1000" baseline="0" dirty="0" smtClean="0"/>
                        <a:t>No contact sports will take place until the guidance changes</a:t>
                      </a:r>
                    </a:p>
                    <a:p>
                      <a:pPr marL="171450" lvl="0" indent="-171450" algn="l">
                        <a:buFont typeface="Arial" panose="020B0604020202020204" pitchFamily="34" charset="0"/>
                        <a:buChar char="•"/>
                      </a:pPr>
                      <a:r>
                        <a:rPr lang="en-GB" sz="1000" baseline="0" dirty="0" smtClean="0"/>
                        <a:t>Activities focus on students working in their own personal area.</a:t>
                      </a:r>
                      <a:endParaRPr lang="en-GB" sz="1000" dirty="0"/>
                    </a:p>
                  </a:txBody>
                  <a:tcPr/>
                </a:tc>
                <a:extLst>
                  <a:ext uri="{0D108BD9-81ED-4DB2-BD59-A6C34878D82A}">
                    <a16:rowId xmlns:a16="http://schemas.microsoft.com/office/drawing/2014/main" val="127031609"/>
                  </a:ext>
                </a:extLst>
              </a:tr>
              <a:tr h="631606">
                <a:tc>
                  <a:txBody>
                    <a:bodyPr/>
                    <a:lstStyle/>
                    <a:p>
                      <a:pPr algn="l"/>
                      <a:r>
                        <a:rPr lang="en-GB" sz="1000" b="1" dirty="0" smtClean="0"/>
                        <a:t>Music/ Drama</a:t>
                      </a:r>
                      <a:endParaRPr lang="en-GB" sz="1000" b="1" dirty="0"/>
                    </a:p>
                  </a:txBody>
                  <a:tcPr/>
                </a:tc>
                <a:tc>
                  <a:txBody>
                    <a:bodyPr/>
                    <a:lstStyle/>
                    <a:p>
                      <a:pPr marL="171450" lvl="0" indent="-171450" algn="l">
                        <a:buFont typeface="Arial" panose="020B0604020202020204" pitchFamily="34" charset="0"/>
                        <a:buChar char="•"/>
                      </a:pPr>
                      <a:r>
                        <a:rPr lang="en-GB" sz="1000" dirty="0" smtClean="0"/>
                        <a:t>Singing, chanting,</a:t>
                      </a:r>
                      <a:r>
                        <a:rPr lang="en-GB" sz="1000" baseline="0" dirty="0" smtClean="0"/>
                        <a:t> shouting, playing wind or brass instruments will only take place inside with groups of less than 15 to allow for sufficient distancing.  Where this is not practicable the listed activities will take place outside or not at all.</a:t>
                      </a:r>
                    </a:p>
                    <a:p>
                      <a:pPr marL="171450" lvl="0" indent="-171450" algn="l">
                        <a:buFont typeface="Arial" panose="020B0604020202020204" pitchFamily="34" charset="0"/>
                        <a:buChar char="•"/>
                      </a:pPr>
                      <a:r>
                        <a:rPr lang="en-GB" sz="1000" baseline="0" dirty="0" smtClean="0"/>
                        <a:t>Large groups, e.g. choirs or ensembles will not take place.</a:t>
                      </a:r>
                      <a:endParaRPr lang="en-GB" sz="1000" dirty="0"/>
                    </a:p>
                  </a:txBody>
                  <a:tcPr/>
                </a:tc>
                <a:extLst>
                  <a:ext uri="{0D108BD9-81ED-4DB2-BD59-A6C34878D82A}">
                    <a16:rowId xmlns:a16="http://schemas.microsoft.com/office/drawing/2014/main" val="3294978160"/>
                  </a:ext>
                </a:extLst>
              </a:tr>
            </a:tbl>
          </a:graphicData>
        </a:graphic>
      </p:graphicFrame>
    </p:spTree>
    <p:extLst>
      <p:ext uri="{BB962C8B-B14F-4D97-AF65-F5344CB8AC3E}">
        <p14:creationId xmlns:p14="http://schemas.microsoft.com/office/powerpoint/2010/main" val="417893219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93386898"/>
              </p:ext>
            </p:extLst>
          </p:nvPr>
        </p:nvGraphicFramePr>
        <p:xfrm>
          <a:off x="0" y="0"/>
          <a:ext cx="9144000" cy="4940925"/>
        </p:xfrm>
        <a:graphic>
          <a:graphicData uri="http://schemas.openxmlformats.org/drawingml/2006/table">
            <a:tbl>
              <a:tblPr firstRow="1" bandRow="1">
                <a:tableStyleId>{F5AB1C69-6EDB-4FF4-983F-18BD219EF322}</a:tableStyleId>
              </a:tblPr>
              <a:tblGrid>
                <a:gridCol w="949187">
                  <a:extLst>
                    <a:ext uri="{9D8B030D-6E8A-4147-A177-3AD203B41FA5}">
                      <a16:colId xmlns:a16="http://schemas.microsoft.com/office/drawing/2014/main" val="4166855890"/>
                    </a:ext>
                  </a:extLst>
                </a:gridCol>
                <a:gridCol w="8194813">
                  <a:extLst>
                    <a:ext uri="{9D8B030D-6E8A-4147-A177-3AD203B41FA5}">
                      <a16:colId xmlns:a16="http://schemas.microsoft.com/office/drawing/2014/main" val="3249127165"/>
                    </a:ext>
                  </a:extLst>
                </a:gridCol>
              </a:tblGrid>
              <a:tr h="320397">
                <a:tc gridSpan="2">
                  <a:txBody>
                    <a:bodyPr/>
                    <a:lstStyle/>
                    <a:p>
                      <a:pPr algn="l"/>
                      <a:r>
                        <a:rPr lang="en-GB" sz="1050" dirty="0" smtClean="0"/>
                        <a:t>Outside</a:t>
                      </a:r>
                      <a:r>
                        <a:rPr lang="en-GB" sz="1050" baseline="0" dirty="0" smtClean="0"/>
                        <a:t> the classroom</a:t>
                      </a:r>
                      <a:endParaRPr lang="en-GB" sz="1050" dirty="0">
                        <a:solidFill>
                          <a:srgbClr val="FF0000"/>
                        </a:solidFill>
                      </a:endParaRPr>
                    </a:p>
                  </a:txBody>
                  <a:tcPr/>
                </a:tc>
                <a:tc hMerge="1">
                  <a:txBody>
                    <a:bodyPr/>
                    <a:lstStyle/>
                    <a:p>
                      <a:endParaRPr lang="en-GB" dirty="0"/>
                    </a:p>
                  </a:txBody>
                  <a:tcPr/>
                </a:tc>
                <a:extLst>
                  <a:ext uri="{0D108BD9-81ED-4DB2-BD59-A6C34878D82A}">
                    <a16:rowId xmlns:a16="http://schemas.microsoft.com/office/drawing/2014/main" val="2756412681"/>
                  </a:ext>
                </a:extLst>
              </a:tr>
              <a:tr h="1031223">
                <a:tc>
                  <a:txBody>
                    <a:bodyPr/>
                    <a:lstStyle/>
                    <a:p>
                      <a:pPr algn="l"/>
                      <a:r>
                        <a:rPr lang="en-GB" sz="1000" b="1" dirty="0" smtClean="0"/>
                        <a:t>Arrival and Departure</a:t>
                      </a:r>
                      <a:endParaRPr lang="en-GB" sz="1000" b="1" dirty="0"/>
                    </a:p>
                  </a:txBody>
                  <a:tcPr/>
                </a:tc>
                <a:tc>
                  <a:txBody>
                    <a:bodyPr/>
                    <a:lstStyle/>
                    <a:p>
                      <a:pPr marL="285750" indent="-285750" algn="l">
                        <a:buFont typeface="Arial" panose="020B0604020202020204" pitchFamily="34" charset="0"/>
                        <a:buChar char="•"/>
                      </a:pPr>
                      <a:r>
                        <a:rPr lang="en-GB" sz="1000" dirty="0" smtClean="0"/>
                        <a:t>All</a:t>
                      </a:r>
                      <a:r>
                        <a:rPr lang="en-GB" sz="1000" baseline="0" dirty="0" smtClean="0"/>
                        <a:t> students arrive at the usual time ready for 9am start and depart at 5 minute intervals from 3.25 until 3.40pm (by year group), supervised by their class teachers</a:t>
                      </a:r>
                    </a:p>
                    <a:p>
                      <a:pPr marL="285750" indent="-285750" algn="l">
                        <a:buFont typeface="Arial" panose="020B0604020202020204" pitchFamily="34" charset="0"/>
                        <a:buChar char="•"/>
                      </a:pPr>
                      <a:r>
                        <a:rPr lang="en-GB" sz="1000" baseline="0" dirty="0" smtClean="0"/>
                        <a:t>At peak times staff will be at key areas to control the follow of students and ensure students maintain distance from each other.</a:t>
                      </a:r>
                    </a:p>
                    <a:p>
                      <a:pPr marL="285750" indent="-285750" algn="l">
                        <a:buFont typeface="Arial" panose="020B0604020202020204" pitchFamily="34" charset="0"/>
                        <a:buChar char="•"/>
                      </a:pPr>
                      <a:r>
                        <a:rPr lang="en-GB" sz="1000" baseline="0" dirty="0" smtClean="0"/>
                        <a:t>Face masks worn to and from College should be removed and stored safely on arrival.</a:t>
                      </a:r>
                    </a:p>
                    <a:p>
                      <a:pPr marL="285750" indent="-285750" algn="l">
                        <a:buFont typeface="Arial" panose="020B0604020202020204" pitchFamily="34" charset="0"/>
                        <a:buChar char="•"/>
                      </a:pPr>
                      <a:r>
                        <a:rPr lang="en-GB" sz="1000" baseline="0" dirty="0" smtClean="0"/>
                        <a:t>Students who use buses will be reminded daily of need to wear face covering on public transport. Families will be reminded of the guidance for safe travel on public transport.</a:t>
                      </a:r>
                    </a:p>
                  </a:txBody>
                  <a:tcPr/>
                </a:tc>
                <a:extLst>
                  <a:ext uri="{0D108BD9-81ED-4DB2-BD59-A6C34878D82A}">
                    <a16:rowId xmlns:a16="http://schemas.microsoft.com/office/drawing/2014/main" val="2143089724"/>
                  </a:ext>
                </a:extLst>
              </a:tr>
              <a:tr h="751079">
                <a:tc>
                  <a:txBody>
                    <a:bodyPr/>
                    <a:lstStyle/>
                    <a:p>
                      <a:pPr algn="l"/>
                      <a:r>
                        <a:rPr lang="en-GB" sz="1000" b="1" dirty="0" smtClean="0"/>
                        <a:t>Break and Lunch</a:t>
                      </a:r>
                      <a:endParaRPr lang="en-GB" sz="1000" b="1" dirty="0"/>
                    </a:p>
                  </a:txBody>
                  <a:tcPr/>
                </a:tc>
                <a:tc>
                  <a:txBody>
                    <a:bodyPr/>
                    <a:lstStyle/>
                    <a:p>
                      <a:pPr marL="285750" indent="-285750" algn="l">
                        <a:buFont typeface="Arial" panose="020B0604020202020204" pitchFamily="34" charset="0"/>
                        <a:buChar char="•"/>
                      </a:pPr>
                      <a:r>
                        <a:rPr lang="en-GB" sz="1000" dirty="0" smtClean="0"/>
                        <a:t>Break and</a:t>
                      </a:r>
                      <a:r>
                        <a:rPr lang="en-GB" sz="1000" baseline="0" dirty="0" smtClean="0"/>
                        <a:t> </a:t>
                      </a:r>
                      <a:r>
                        <a:rPr lang="en-GB" sz="1000" dirty="0" smtClean="0"/>
                        <a:t>lunchtime remain at the usual time of 11.20am and 1.40pm</a:t>
                      </a:r>
                      <a:r>
                        <a:rPr lang="en-GB" sz="1000" baseline="0" dirty="0" smtClean="0"/>
                        <a:t> every day.</a:t>
                      </a:r>
                    </a:p>
                    <a:p>
                      <a:pPr marL="285750" indent="-285750" algn="l">
                        <a:buFont typeface="Arial" panose="020B0604020202020204" pitchFamily="34" charset="0"/>
                        <a:buChar char="•"/>
                      </a:pPr>
                      <a:r>
                        <a:rPr lang="en-GB" sz="1000" baseline="0" dirty="0" smtClean="0"/>
                        <a:t>Students have designated areas around the site according to their year group in order to keep year groups separate from each other, including toilet facilities</a:t>
                      </a:r>
                    </a:p>
                    <a:p>
                      <a:pPr marL="285750" indent="-285750" algn="l">
                        <a:buFont typeface="Arial" panose="020B0604020202020204" pitchFamily="34" charset="0"/>
                        <a:buChar char="•"/>
                      </a:pPr>
                      <a:r>
                        <a:rPr lang="en-GB" sz="1000" baseline="0" dirty="0" smtClean="0"/>
                        <a:t>The canteen will be closed to avoid large gatherings, except for FSM students who will have a meal provided.</a:t>
                      </a:r>
                      <a:endParaRPr lang="en-GB" sz="1000" dirty="0"/>
                    </a:p>
                  </a:txBody>
                  <a:tcPr/>
                </a:tc>
                <a:extLst>
                  <a:ext uri="{0D108BD9-81ED-4DB2-BD59-A6C34878D82A}">
                    <a16:rowId xmlns:a16="http://schemas.microsoft.com/office/drawing/2014/main" val="1684253987"/>
                  </a:ext>
                </a:extLst>
              </a:tr>
              <a:tr h="537896">
                <a:tc>
                  <a:txBody>
                    <a:bodyPr/>
                    <a:lstStyle/>
                    <a:p>
                      <a:pPr algn="l"/>
                      <a:r>
                        <a:rPr lang="en-GB" sz="1000" b="1" baseline="0" dirty="0" smtClean="0"/>
                        <a:t>Around the site</a:t>
                      </a:r>
                      <a:endParaRPr lang="en-GB" sz="1000" b="1" dirty="0"/>
                    </a:p>
                  </a:txBody>
                  <a:tcPr/>
                </a:tc>
                <a:tc>
                  <a:txBody>
                    <a:bodyPr/>
                    <a:lstStyle/>
                    <a:p>
                      <a:pPr marL="285750" indent="-285750" algn="l">
                        <a:buFont typeface="Arial" panose="020B0604020202020204" pitchFamily="34" charset="0"/>
                        <a:buChar char="•"/>
                      </a:pPr>
                      <a:r>
                        <a:rPr lang="en-GB" sz="1000" dirty="0" smtClean="0"/>
                        <a:t>Students and staff follow</a:t>
                      </a:r>
                      <a:r>
                        <a:rPr lang="en-GB" sz="1000" baseline="0" dirty="0" smtClean="0"/>
                        <a:t> a one way system around busy areas of the site to minimise contact.</a:t>
                      </a:r>
                    </a:p>
                    <a:p>
                      <a:pPr marL="285750" indent="-285750" algn="l">
                        <a:buFont typeface="Arial" panose="020B0604020202020204" pitchFamily="34" charset="0"/>
                        <a:buChar char="•"/>
                      </a:pPr>
                      <a:r>
                        <a:rPr lang="en-GB" sz="1000" baseline="0" dirty="0" smtClean="0"/>
                        <a:t>Signage will support staff and students in protecting themselves and each other</a:t>
                      </a:r>
                      <a:r>
                        <a:rPr lang="en-GB" sz="1000" baseline="0" dirty="0" smtClean="0"/>
                        <a:t>.</a:t>
                      </a:r>
                    </a:p>
                    <a:p>
                      <a:pPr marL="285750" marR="0" lvl="0" indent="-285750" algn="l" defTabSz="5143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aseline="0" dirty="0" smtClean="0"/>
                        <a:t>Avoid walking through communal classrooms where possible etc., e.g. G15</a:t>
                      </a:r>
                    </a:p>
                  </a:txBody>
                  <a:tcPr/>
                </a:tc>
                <a:extLst>
                  <a:ext uri="{0D108BD9-81ED-4DB2-BD59-A6C34878D82A}">
                    <a16:rowId xmlns:a16="http://schemas.microsoft.com/office/drawing/2014/main" val="2495174157"/>
                  </a:ext>
                </a:extLst>
              </a:tr>
              <a:tr h="466912">
                <a:tc>
                  <a:txBody>
                    <a:bodyPr/>
                    <a:lstStyle/>
                    <a:p>
                      <a:pPr algn="l"/>
                      <a:r>
                        <a:rPr lang="en-GB" sz="1000" b="1" dirty="0" smtClean="0"/>
                        <a:t>Toilets</a:t>
                      </a:r>
                      <a:endParaRPr lang="en-GB" sz="1000" b="1" dirty="0"/>
                    </a:p>
                  </a:txBody>
                  <a:tcPr/>
                </a:tc>
                <a:tc>
                  <a:txBody>
                    <a:bodyPr/>
                    <a:lstStyle/>
                    <a:p>
                      <a:pPr marL="171450" lvl="0" indent="-171450" algn="l">
                        <a:buFont typeface="Arial" panose="020B0604020202020204" pitchFamily="34" charset="0"/>
                        <a:buChar char="•"/>
                      </a:pPr>
                      <a:r>
                        <a:rPr lang="en-GB" sz="1000" dirty="0" smtClean="0"/>
                        <a:t>Students</a:t>
                      </a:r>
                      <a:r>
                        <a:rPr lang="en-GB" sz="1000" baseline="0" dirty="0" smtClean="0"/>
                        <a:t> will have access to designated toilet facilities based on their social zones.</a:t>
                      </a:r>
                    </a:p>
                    <a:p>
                      <a:pPr marL="171450" lvl="0" indent="-171450" algn="l">
                        <a:buFont typeface="Arial" panose="020B0604020202020204" pitchFamily="34" charset="0"/>
                        <a:buChar char="•"/>
                      </a:pPr>
                      <a:r>
                        <a:rPr lang="en-GB" sz="1000" baseline="0" dirty="0" smtClean="0"/>
                        <a:t>All users will be reminded in key messages and signage to wash their hands before and after using toilet facilities.</a:t>
                      </a:r>
                      <a:endParaRPr lang="en-GB" sz="1000" dirty="0"/>
                    </a:p>
                  </a:txBody>
                  <a:tcPr/>
                </a:tc>
                <a:extLst>
                  <a:ext uri="{0D108BD9-81ED-4DB2-BD59-A6C34878D82A}">
                    <a16:rowId xmlns:a16="http://schemas.microsoft.com/office/drawing/2014/main" val="127031609"/>
                  </a:ext>
                </a:extLst>
              </a:tr>
              <a:tr h="607558">
                <a:tc>
                  <a:txBody>
                    <a:bodyPr/>
                    <a:lstStyle/>
                    <a:p>
                      <a:pPr algn="l"/>
                      <a:r>
                        <a:rPr lang="en-GB" sz="1000" b="1" dirty="0" smtClean="0"/>
                        <a:t>Enrichment</a:t>
                      </a:r>
                      <a:endParaRPr lang="en-GB" sz="1000" b="1" dirty="0"/>
                    </a:p>
                  </a:txBody>
                  <a:tcPr/>
                </a:tc>
                <a:tc>
                  <a:txBody>
                    <a:bodyPr/>
                    <a:lstStyle/>
                    <a:p>
                      <a:pPr marL="171450" lvl="0" indent="-171450" algn="l">
                        <a:buFont typeface="Arial" panose="020B0604020202020204" pitchFamily="34" charset="0"/>
                        <a:buChar char="•"/>
                      </a:pPr>
                      <a:r>
                        <a:rPr lang="en-GB" sz="1000" dirty="0" smtClean="0"/>
                        <a:t>Extra curricular clubs will be offered and advertised</a:t>
                      </a:r>
                      <a:r>
                        <a:rPr lang="en-GB" sz="1000" baseline="0" dirty="0" smtClean="0"/>
                        <a:t> to students as normal, but will take place by year group only.</a:t>
                      </a:r>
                    </a:p>
                    <a:p>
                      <a:pPr marL="171450" lvl="0" indent="-171450" algn="l">
                        <a:buFont typeface="Arial" panose="020B0604020202020204" pitchFamily="34" charset="0"/>
                        <a:buChar char="•"/>
                      </a:pPr>
                      <a:r>
                        <a:rPr lang="en-GB" sz="1000" baseline="0" dirty="0" smtClean="0"/>
                        <a:t>iCAS will be delivered across horizontal groups only for the Autumn term.</a:t>
                      </a:r>
                      <a:endParaRPr lang="en-GB" sz="1000" dirty="0"/>
                    </a:p>
                  </a:txBody>
                  <a:tcPr/>
                </a:tc>
                <a:extLst>
                  <a:ext uri="{0D108BD9-81ED-4DB2-BD59-A6C34878D82A}">
                    <a16:rowId xmlns:a16="http://schemas.microsoft.com/office/drawing/2014/main" val="3294978160"/>
                  </a:ext>
                </a:extLst>
              </a:tr>
              <a:tr h="607558">
                <a:tc>
                  <a:txBody>
                    <a:bodyPr/>
                    <a:lstStyle/>
                    <a:p>
                      <a:pPr algn="l"/>
                      <a:r>
                        <a:rPr lang="en-GB" sz="1000" b="1" dirty="0" smtClean="0"/>
                        <a:t>Trips</a:t>
                      </a:r>
                      <a:endParaRPr lang="en-GB" sz="1000" b="1" dirty="0"/>
                    </a:p>
                  </a:txBody>
                  <a:tcPr/>
                </a:tc>
                <a:tc>
                  <a:txBody>
                    <a:bodyPr/>
                    <a:lstStyle/>
                    <a:p>
                      <a:pPr marL="171450" lvl="0" indent="-171450" algn="l">
                        <a:buFont typeface="Arial" panose="020B0604020202020204" pitchFamily="34" charset="0"/>
                        <a:buChar char="•"/>
                      </a:pPr>
                      <a:r>
                        <a:rPr lang="en-GB" sz="1000" dirty="0" smtClean="0"/>
                        <a:t>The DFE continues</a:t>
                      </a:r>
                      <a:r>
                        <a:rPr lang="en-GB" sz="1000" baseline="0" dirty="0" smtClean="0"/>
                        <a:t> to advise against UK overnight and overseas educational visits.  </a:t>
                      </a:r>
                    </a:p>
                    <a:p>
                      <a:pPr marL="171450" lvl="0" indent="-171450" algn="l">
                        <a:buFont typeface="Arial" panose="020B0604020202020204" pitchFamily="34" charset="0"/>
                        <a:buChar char="•"/>
                      </a:pPr>
                      <a:r>
                        <a:rPr lang="en-GB" sz="1000" baseline="0" dirty="0" smtClean="0"/>
                        <a:t>From September schools can resume non-overnight domestic educational visits which should be done in line with protective measures, such measures will be detailed in any trip letters to families.</a:t>
                      </a:r>
                      <a:endParaRPr lang="en-GB" sz="1000" dirty="0"/>
                    </a:p>
                  </a:txBody>
                  <a:tcPr/>
                </a:tc>
                <a:extLst>
                  <a:ext uri="{0D108BD9-81ED-4DB2-BD59-A6C34878D82A}">
                    <a16:rowId xmlns:a16="http://schemas.microsoft.com/office/drawing/2014/main" val="3333134128"/>
                  </a:ext>
                </a:extLst>
              </a:tr>
              <a:tr h="607558">
                <a:tc>
                  <a:txBody>
                    <a:bodyPr/>
                    <a:lstStyle/>
                    <a:p>
                      <a:pPr algn="l"/>
                      <a:r>
                        <a:rPr lang="en-GB" sz="1000" b="1" dirty="0" smtClean="0"/>
                        <a:t>Library and</a:t>
                      </a:r>
                      <a:r>
                        <a:rPr lang="en-GB" sz="1000" b="1" baseline="0" dirty="0" smtClean="0"/>
                        <a:t> Computer Rooms</a:t>
                      </a:r>
                      <a:endParaRPr lang="en-GB" sz="1000" b="1" dirty="0"/>
                    </a:p>
                  </a:txBody>
                  <a:tcPr/>
                </a:tc>
                <a:tc>
                  <a:txBody>
                    <a:bodyPr/>
                    <a:lstStyle/>
                    <a:p>
                      <a:pPr marL="171450" lvl="0" indent="-171450" algn="l">
                        <a:buFont typeface="Arial" panose="020B0604020202020204" pitchFamily="34" charset="0"/>
                        <a:buChar char="•"/>
                      </a:pPr>
                      <a:r>
                        <a:rPr lang="en-GB" sz="1000" dirty="0" smtClean="0"/>
                        <a:t>The library will be open for Library lessons and then at break/lunch</a:t>
                      </a:r>
                      <a:r>
                        <a:rPr lang="en-GB" sz="1000" baseline="0" dirty="0" smtClean="0"/>
                        <a:t> for one year group each day of the week, with books set aside for 48 hours after use</a:t>
                      </a:r>
                    </a:p>
                    <a:p>
                      <a:pPr marL="171450" lvl="0" indent="-171450" algn="l">
                        <a:buFont typeface="Arial" panose="020B0604020202020204" pitchFamily="34" charset="0"/>
                        <a:buChar char="•"/>
                      </a:pPr>
                      <a:r>
                        <a:rPr lang="en-GB" sz="1000" baseline="0" dirty="0" smtClean="0"/>
                        <a:t>Computer Rooms will only be used for timetabled lessons; bookable computer rooms will not be available during the Autumn term</a:t>
                      </a:r>
                      <a:endParaRPr lang="en-GB" sz="1000" dirty="0"/>
                    </a:p>
                  </a:txBody>
                  <a:tcPr/>
                </a:tc>
                <a:extLst>
                  <a:ext uri="{0D108BD9-81ED-4DB2-BD59-A6C34878D82A}">
                    <a16:rowId xmlns:a16="http://schemas.microsoft.com/office/drawing/2014/main" val="213614890"/>
                  </a:ext>
                </a:extLst>
              </a:tr>
            </a:tbl>
          </a:graphicData>
        </a:graphic>
      </p:graphicFrame>
    </p:spTree>
    <p:extLst>
      <p:ext uri="{BB962C8B-B14F-4D97-AF65-F5344CB8AC3E}">
        <p14:creationId xmlns:p14="http://schemas.microsoft.com/office/powerpoint/2010/main" val="176211766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64345803"/>
              </p:ext>
            </p:extLst>
          </p:nvPr>
        </p:nvGraphicFramePr>
        <p:xfrm>
          <a:off x="0" y="1110651"/>
          <a:ext cx="9144000" cy="3779520"/>
        </p:xfrm>
        <a:graphic>
          <a:graphicData uri="http://schemas.openxmlformats.org/drawingml/2006/table">
            <a:tbl>
              <a:tblPr firstRow="1" bandRow="1">
                <a:tableStyleId>{7DF18680-E054-41AD-8BC1-D1AEF772440D}</a:tableStyleId>
              </a:tblPr>
              <a:tblGrid>
                <a:gridCol w="1806991">
                  <a:extLst>
                    <a:ext uri="{9D8B030D-6E8A-4147-A177-3AD203B41FA5}">
                      <a16:colId xmlns:a16="http://schemas.microsoft.com/office/drawing/2014/main" val="4166855890"/>
                    </a:ext>
                  </a:extLst>
                </a:gridCol>
                <a:gridCol w="7337009">
                  <a:extLst>
                    <a:ext uri="{9D8B030D-6E8A-4147-A177-3AD203B41FA5}">
                      <a16:colId xmlns:a16="http://schemas.microsoft.com/office/drawing/2014/main" val="3249127165"/>
                    </a:ext>
                  </a:extLst>
                </a:gridCol>
              </a:tblGrid>
              <a:tr h="289327">
                <a:tc gridSpan="2">
                  <a:txBody>
                    <a:bodyPr/>
                    <a:lstStyle/>
                    <a:p>
                      <a:pPr algn="l"/>
                      <a:r>
                        <a:rPr lang="en-GB" sz="1400" dirty="0" smtClean="0"/>
                        <a:t>Parents/Visitors</a:t>
                      </a:r>
                      <a:endParaRPr lang="en-GB" sz="1400" dirty="0">
                        <a:solidFill>
                          <a:srgbClr val="FF0000"/>
                        </a:solidFill>
                      </a:endParaRPr>
                    </a:p>
                  </a:txBody>
                  <a:tcPr/>
                </a:tc>
                <a:tc hMerge="1">
                  <a:txBody>
                    <a:bodyPr/>
                    <a:lstStyle/>
                    <a:p>
                      <a:endParaRPr lang="en-GB" dirty="0"/>
                    </a:p>
                  </a:txBody>
                  <a:tcPr/>
                </a:tc>
                <a:extLst>
                  <a:ext uri="{0D108BD9-81ED-4DB2-BD59-A6C34878D82A}">
                    <a16:rowId xmlns:a16="http://schemas.microsoft.com/office/drawing/2014/main" val="2756412681"/>
                  </a:ext>
                </a:extLst>
              </a:tr>
              <a:tr h="421633">
                <a:tc>
                  <a:txBody>
                    <a:bodyPr/>
                    <a:lstStyle/>
                    <a:p>
                      <a:pPr algn="l"/>
                      <a:r>
                        <a:rPr lang="en-GB" sz="1200" b="1" dirty="0" smtClean="0"/>
                        <a:t>Parents/Visitors</a:t>
                      </a:r>
                      <a:endParaRPr lang="en-GB" sz="1200" b="1" dirty="0"/>
                    </a:p>
                  </a:txBody>
                  <a:tcPr/>
                </a:tc>
                <a:tc>
                  <a:txBody>
                    <a:bodyPr/>
                    <a:lstStyle/>
                    <a:p>
                      <a:pPr marL="285750" indent="-285750" algn="l">
                        <a:buFont typeface="Arial" panose="020B0604020202020204" pitchFamily="34" charset="0"/>
                        <a:buChar char="•"/>
                      </a:pPr>
                      <a:r>
                        <a:rPr lang="en-GB" sz="1200" dirty="0" smtClean="0"/>
                        <a:t>Parents and visitors are asked not to come on to the </a:t>
                      </a:r>
                      <a:r>
                        <a:rPr lang="en-GB" sz="1200" baseline="0" dirty="0" smtClean="0"/>
                        <a:t>College site unless in extenuating circumstances and always by prior arrangement.</a:t>
                      </a:r>
                    </a:p>
                    <a:p>
                      <a:pPr marL="742950" lvl="1" indent="-285750" algn="l">
                        <a:buFont typeface="Arial" panose="020B0604020202020204" pitchFamily="34" charset="0"/>
                        <a:buChar char="•"/>
                      </a:pPr>
                      <a:r>
                        <a:rPr lang="en-GB" sz="1200" baseline="0" dirty="0" smtClean="0"/>
                        <a:t>Parents and visitors will be offered a meeting via video conferencing as an alternative.</a:t>
                      </a:r>
                    </a:p>
                    <a:p>
                      <a:pPr marL="742950" lvl="1" indent="-285750" algn="l">
                        <a:buFont typeface="Arial" panose="020B0604020202020204" pitchFamily="34" charset="0"/>
                        <a:buChar char="•"/>
                      </a:pPr>
                      <a:r>
                        <a:rPr lang="en-GB" sz="1200" baseline="0" dirty="0" smtClean="0"/>
                        <a:t>Where a visitor is permitted on site full details will be taken in the event they are need as part of the track and trace system.</a:t>
                      </a:r>
                      <a:endParaRPr lang="en-GB" sz="1200" dirty="0"/>
                    </a:p>
                  </a:txBody>
                  <a:tcPr/>
                </a:tc>
                <a:extLst>
                  <a:ext uri="{0D108BD9-81ED-4DB2-BD59-A6C34878D82A}">
                    <a16:rowId xmlns:a16="http://schemas.microsoft.com/office/drawing/2014/main" val="2143089724"/>
                  </a:ext>
                </a:extLst>
              </a:tr>
              <a:tr h="593076">
                <a:tc>
                  <a:txBody>
                    <a:bodyPr/>
                    <a:lstStyle/>
                    <a:p>
                      <a:pPr algn="l"/>
                      <a:r>
                        <a:rPr lang="en-GB" sz="1200" b="1" dirty="0" smtClean="0"/>
                        <a:t>Contractors</a:t>
                      </a:r>
                      <a:endParaRPr lang="en-GB" sz="1200" b="1" dirty="0"/>
                    </a:p>
                  </a:txBody>
                  <a:tcPr/>
                </a:tc>
                <a:tc>
                  <a:txBody>
                    <a:bodyPr/>
                    <a:lstStyle/>
                    <a:p>
                      <a:pPr marL="285750" indent="-285750" algn="l">
                        <a:buFont typeface="Arial" panose="020B0604020202020204" pitchFamily="34" charset="0"/>
                        <a:buChar char="•"/>
                      </a:pPr>
                      <a:r>
                        <a:rPr lang="en-GB" sz="1200" dirty="0" smtClean="0"/>
                        <a:t>Contractors</a:t>
                      </a:r>
                      <a:r>
                        <a:rPr lang="en-GB" sz="1200" baseline="0" dirty="0" smtClean="0"/>
                        <a:t> in term time/school hours will be kept to an absolute minimum.</a:t>
                      </a:r>
                    </a:p>
                    <a:p>
                      <a:pPr marL="285750" indent="-285750" algn="l">
                        <a:buFont typeface="Arial" panose="020B0604020202020204" pitchFamily="34" charset="0"/>
                        <a:buChar char="•"/>
                      </a:pPr>
                      <a:r>
                        <a:rPr lang="en-GB" sz="1200" baseline="0" dirty="0" smtClean="0"/>
                        <a:t>Full details of any contractors on site will be collected for track and trace purposes.</a:t>
                      </a:r>
                    </a:p>
                    <a:p>
                      <a:pPr marL="285750" indent="-285750" algn="l">
                        <a:buFont typeface="Arial" panose="020B0604020202020204" pitchFamily="34" charset="0"/>
                        <a:buChar char="•"/>
                      </a:pPr>
                      <a:r>
                        <a:rPr lang="en-GB" sz="1200" baseline="0" dirty="0" smtClean="0"/>
                        <a:t>Contractors will be expected to provide own COVID-19 Secure Risk assessment and confirm they will adhere to their own and the College risk assessment.</a:t>
                      </a:r>
                    </a:p>
                  </a:txBody>
                  <a:tcPr/>
                </a:tc>
                <a:extLst>
                  <a:ext uri="{0D108BD9-81ED-4DB2-BD59-A6C34878D82A}">
                    <a16:rowId xmlns:a16="http://schemas.microsoft.com/office/drawing/2014/main" val="837368263"/>
                  </a:ext>
                </a:extLst>
              </a:tr>
              <a:tr h="479272">
                <a:tc>
                  <a:txBody>
                    <a:bodyPr/>
                    <a:lstStyle/>
                    <a:p>
                      <a:pPr algn="l"/>
                      <a:r>
                        <a:rPr lang="en-GB" sz="1200" b="1" dirty="0" smtClean="0"/>
                        <a:t>Parent</a:t>
                      </a:r>
                      <a:r>
                        <a:rPr lang="en-GB" sz="1200" b="1" baseline="0" dirty="0" smtClean="0"/>
                        <a:t> events e.g. parents evening/ Welcome Evenings</a:t>
                      </a:r>
                      <a:endParaRPr lang="en-GB" sz="1200" b="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t>There will be no large gatherings on the College site for the duration of the Autumn Term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t>Virtual parent events will be offered in place of face to face events wherever possible.</a:t>
                      </a:r>
                    </a:p>
                  </a:txBody>
                  <a:tcPr/>
                </a:tc>
                <a:extLst>
                  <a:ext uri="{0D108BD9-81ED-4DB2-BD59-A6C34878D82A}">
                    <a16:rowId xmlns:a16="http://schemas.microsoft.com/office/drawing/2014/main" val="156756211"/>
                  </a:ext>
                </a:extLst>
              </a:tr>
              <a:tr h="712601">
                <a:tc>
                  <a:txBody>
                    <a:bodyPr/>
                    <a:lstStyle/>
                    <a:p>
                      <a:pPr algn="l"/>
                      <a:r>
                        <a:rPr lang="en-GB" sz="1200" b="1" dirty="0" smtClean="0"/>
                        <a:t>Large scale events</a:t>
                      </a:r>
                      <a:endParaRPr lang="en-GB" sz="1200" b="1" dirty="0"/>
                    </a:p>
                  </a:txBody>
                  <a:tcPr/>
                </a:tc>
                <a:tc>
                  <a:txBody>
                    <a:bodyPr/>
                    <a:lstStyle/>
                    <a:p>
                      <a:pPr marL="285750" indent="-285750" algn="l">
                        <a:buFont typeface="Arial" panose="020B0604020202020204" pitchFamily="34" charset="0"/>
                        <a:buChar char="•"/>
                      </a:pPr>
                      <a:r>
                        <a:rPr lang="en-GB" sz="1200" baseline="0" dirty="0" smtClean="0"/>
                        <a:t>There will be no large scale College events e.g. music, drama events in the Autumn Term</a:t>
                      </a:r>
                    </a:p>
                    <a:p>
                      <a:pPr marL="285750" indent="-285750" algn="l">
                        <a:buFont typeface="Arial" panose="020B0604020202020204" pitchFamily="34" charset="0"/>
                        <a:buChar char="•"/>
                      </a:pPr>
                      <a:r>
                        <a:rPr lang="en-GB" sz="1200" baseline="0" dirty="0" smtClean="0"/>
                        <a:t>Open Evenings for IVC and IIC will take place over two consecutive evenings (with staff split 50/50) and will be bookable events, with no formal talk. </a:t>
                      </a:r>
                    </a:p>
                    <a:p>
                      <a:pPr marL="285750" indent="-285750" algn="l">
                        <a:buFont typeface="Arial" panose="020B0604020202020204" pitchFamily="34" charset="0"/>
                        <a:buChar char="•"/>
                      </a:pPr>
                      <a:r>
                        <a:rPr lang="en-GB" sz="1200" baseline="0" dirty="0" smtClean="0"/>
                        <a:t>Where practicable online events will be offered in place of face to face ones, or they will be postponed to later in the year.</a:t>
                      </a:r>
                      <a:endParaRPr lang="en-GB" sz="1200" b="0" i="0" baseline="0" dirty="0" smtClean="0"/>
                    </a:p>
                  </a:txBody>
                  <a:tcPr/>
                </a:tc>
                <a:extLst>
                  <a:ext uri="{0D108BD9-81ED-4DB2-BD59-A6C34878D82A}">
                    <a16:rowId xmlns:a16="http://schemas.microsoft.com/office/drawing/2014/main" val="1684253987"/>
                  </a:ext>
                </a:extLst>
              </a:tr>
            </a:tbl>
          </a:graphicData>
        </a:graphic>
      </p:graphicFrame>
    </p:spTree>
    <p:extLst>
      <p:ext uri="{BB962C8B-B14F-4D97-AF65-F5344CB8AC3E}">
        <p14:creationId xmlns:p14="http://schemas.microsoft.com/office/powerpoint/2010/main" val="3951625574"/>
      </p:ext>
    </p:extLst>
  </p:cSld>
  <p:clrMapOvr>
    <a:masterClrMapping/>
  </p:clrMapOvr>
  <p:transition spd="med"/>
</p:sld>
</file>

<file path=ppt/theme/theme1.xml><?xml version="1.0" encoding="utf-8"?>
<a:theme xmlns:a="http://schemas.openxmlformats.org/drawingml/2006/main" name="Presentation Template">
  <a:themeElements>
    <a:clrScheme name="Custom 2">
      <a:dk1>
        <a:srgbClr val="000000"/>
      </a:dk1>
      <a:lt1>
        <a:srgbClr val="FFFFFF"/>
      </a:lt1>
      <a:dk2>
        <a:srgbClr val="A7A7A7"/>
      </a:dk2>
      <a:lt2>
        <a:srgbClr val="535353"/>
      </a:lt2>
      <a:accent1>
        <a:srgbClr val="FFFFFF"/>
      </a:accent1>
      <a:accent2>
        <a:srgbClr val="000000"/>
      </a:accent2>
      <a:accent3>
        <a:srgbClr val="25408F"/>
      </a:accent3>
      <a:accent4>
        <a:srgbClr val="FFD400"/>
      </a:accent4>
      <a:accent5>
        <a:srgbClr val="BA102C"/>
      </a:accent5>
      <a:accent6>
        <a:srgbClr val="BA102C"/>
      </a:accent6>
      <a:hlink>
        <a:srgbClr val="03953F"/>
      </a:hlink>
      <a:folHlink>
        <a:srgbClr val="BA102C"/>
      </a:folHlink>
    </a:clrScheme>
    <a:fontScheme name="Presentation Template">
      <a:majorFont>
        <a:latin typeface="Calibri"/>
        <a:ea typeface="Calibri"/>
        <a:cs typeface="Calibri"/>
      </a:majorFont>
      <a:minorFont>
        <a:latin typeface="Helvetica"/>
        <a:ea typeface="Helvetica"/>
        <a:cs typeface="Helvetica"/>
      </a:minorFont>
    </a:fontScheme>
    <a:fmtScheme name="Presentation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IC Powerpoint Template 2" id="{81284B91-69B6-4F60-80AF-944E345018B0}" vid="{AD17DC0E-7568-435C-B391-84EFA701B5E6}"/>
    </a:ext>
  </a:extLst>
</a:theme>
</file>

<file path=ppt/theme/theme2.xml><?xml version="1.0" encoding="utf-8"?>
<a:theme xmlns:a="http://schemas.openxmlformats.org/drawingml/2006/main" name="Presentation Template">
  <a:themeElements>
    <a:clrScheme name="Presentation 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Presentation Template">
      <a:majorFont>
        <a:latin typeface="Calibri"/>
        <a:ea typeface="Calibri"/>
        <a:cs typeface="Calibri"/>
      </a:majorFont>
      <a:minorFont>
        <a:latin typeface="Helvetica"/>
        <a:ea typeface="Helvetica"/>
        <a:cs typeface="Helvetica"/>
      </a:minorFont>
    </a:fontScheme>
    <a:fmtScheme name="Presentation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655</TotalTime>
  <Words>2943</Words>
  <Application>Microsoft Office PowerPoint</Application>
  <PresentationFormat>On-screen Show (16:9)</PresentationFormat>
  <Paragraphs>202</Paragraphs>
  <Slides>14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Helvetica</vt:lpstr>
      <vt:lpstr>Presentation Template</vt:lpstr>
      <vt:lpstr>IVC Planned Reopening</vt:lpstr>
      <vt:lpstr>Aims</vt:lpstr>
      <vt:lpstr>Areas to cover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Sophie Baillie</dc:creator>
  <cp:lastModifiedBy>Victoria Hearn</cp:lastModifiedBy>
  <cp:revision>54</cp:revision>
  <dcterms:created xsi:type="dcterms:W3CDTF">2020-06-18T11:43:00Z</dcterms:created>
  <dcterms:modified xsi:type="dcterms:W3CDTF">2020-07-10T11:07:24Z</dcterms:modified>
</cp:coreProperties>
</file>